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62" r:id="rId3"/>
    <p:sldId id="263" r:id="rId4"/>
    <p:sldId id="334" r:id="rId5"/>
    <p:sldId id="332" r:id="rId6"/>
    <p:sldId id="339" r:id="rId7"/>
    <p:sldId id="338" r:id="rId8"/>
    <p:sldId id="341" r:id="rId9"/>
    <p:sldId id="337" r:id="rId10"/>
    <p:sldId id="336" r:id="rId11"/>
    <p:sldId id="342" r:id="rId12"/>
    <p:sldId id="335" r:id="rId13"/>
    <p:sldId id="346" r:id="rId14"/>
    <p:sldId id="343" r:id="rId15"/>
    <p:sldId id="349" r:id="rId16"/>
    <p:sldId id="348" r:id="rId17"/>
    <p:sldId id="344" r:id="rId18"/>
    <p:sldId id="345" r:id="rId19"/>
    <p:sldId id="351" r:id="rId20"/>
    <p:sldId id="350" r:id="rId21"/>
    <p:sldId id="347" r:id="rId22"/>
    <p:sldId id="352" r:id="rId23"/>
  </p:sldIdLst>
  <p:sldSz cx="12192000" cy="6858000"/>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63" autoAdjust="0"/>
    <p:restoredTop sz="94660"/>
  </p:normalViewPr>
  <p:slideViewPr>
    <p:cSldViewPr snapToGrid="0" showGuides="1">
      <p:cViewPr>
        <p:scale>
          <a:sx n="75" d="100"/>
          <a:sy n="75" d="100"/>
        </p:scale>
        <p:origin x="-43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265"/>
          </a:xfrm>
          <a:prstGeom prst="rect">
            <a:avLst/>
          </a:prstGeom>
        </p:spPr>
        <p:txBody>
          <a:bodyPr vert="horz" lIns="94064" tIns="47032" rIns="94064" bIns="47032" rtlCol="0"/>
          <a:lstStyle>
            <a:lvl1pPr algn="r">
              <a:defRPr sz="1200"/>
            </a:lvl1pPr>
          </a:lstStyle>
          <a:p>
            <a:fld id="{A6DF1D72-8533-4F3E-867A-E6649E9EA12F}" type="datetimeFigureOut">
              <a:rPr lang="en-US" smtClean="0"/>
              <a:t>6/11/2019</a:t>
            </a:fld>
            <a:endParaRPr lang="en-US"/>
          </a:p>
        </p:txBody>
      </p:sp>
      <p:sp>
        <p:nvSpPr>
          <p:cNvPr id="4" name="Footer Placeholder 3"/>
          <p:cNvSpPr>
            <a:spLocks noGrp="1"/>
          </p:cNvSpPr>
          <p:nvPr>
            <p:ph type="ftr" sz="quarter" idx="2"/>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14406"/>
            <a:ext cx="3066733" cy="469265"/>
          </a:xfrm>
          <a:prstGeom prst="rect">
            <a:avLst/>
          </a:prstGeom>
        </p:spPr>
        <p:txBody>
          <a:bodyPr vert="horz" lIns="94064" tIns="47032" rIns="94064" bIns="47032" rtlCol="0" anchor="b"/>
          <a:lstStyle>
            <a:lvl1pPr algn="r">
              <a:defRPr sz="1200"/>
            </a:lvl1pPr>
          </a:lstStyle>
          <a:p>
            <a:fld id="{105132B2-6C6A-453A-B1F4-609EDA06888D}" type="slidenum">
              <a:rPr lang="en-US" smtClean="0"/>
              <a:t>‹#›</a:t>
            </a:fld>
            <a:endParaRPr lang="en-US"/>
          </a:p>
        </p:txBody>
      </p:sp>
    </p:spTree>
    <p:extLst>
      <p:ext uri="{BB962C8B-B14F-4D97-AF65-F5344CB8AC3E}">
        <p14:creationId xmlns:p14="http://schemas.microsoft.com/office/powerpoint/2010/main" val="3147612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89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idx="1"/>
          </p:nvPr>
        </p:nvSpPr>
        <p:spPr>
          <a:xfrm>
            <a:off x="4008705" y="0"/>
            <a:ext cx="3066733" cy="470895"/>
          </a:xfrm>
          <a:prstGeom prst="rect">
            <a:avLst/>
          </a:prstGeom>
        </p:spPr>
        <p:txBody>
          <a:bodyPr vert="horz" lIns="94064" tIns="47032" rIns="94064" bIns="47032" rtlCol="0"/>
          <a:lstStyle>
            <a:lvl1pPr algn="r">
              <a:defRPr sz="1200"/>
            </a:lvl1pPr>
          </a:lstStyle>
          <a:p>
            <a:fld id="{EDCA0513-645D-4E06-9070-019A5BD02F4E}" type="datetimeFigureOut">
              <a:rPr lang="en-US" smtClean="0"/>
              <a:t>6/11/2019</a:t>
            </a:fld>
            <a:endParaRPr lang="en-US"/>
          </a:p>
        </p:txBody>
      </p:sp>
      <p:sp>
        <p:nvSpPr>
          <p:cNvPr id="4" name="Slide Image Placeholder 3"/>
          <p:cNvSpPr>
            <a:spLocks noGrp="1" noRot="1" noChangeAspect="1"/>
          </p:cNvSpPr>
          <p:nvPr>
            <p:ph type="sldImg" idx="2"/>
          </p:nvPr>
        </p:nvSpPr>
        <p:spPr>
          <a:xfrm>
            <a:off x="723900" y="1173163"/>
            <a:ext cx="5629275" cy="3167062"/>
          </a:xfrm>
          <a:prstGeom prst="rect">
            <a:avLst/>
          </a:prstGeom>
          <a:noFill/>
          <a:ln w="12700">
            <a:solidFill>
              <a:prstClr val="black"/>
            </a:solidFill>
          </a:ln>
        </p:spPr>
        <p:txBody>
          <a:bodyPr vert="horz" lIns="94064" tIns="47032" rIns="94064" bIns="47032" rtlCol="0" anchor="ctr"/>
          <a:lstStyle/>
          <a:p>
            <a:endParaRPr lang="en-US"/>
          </a:p>
        </p:txBody>
      </p:sp>
      <p:sp>
        <p:nvSpPr>
          <p:cNvPr id="5" name="Notes Placeholder 4"/>
          <p:cNvSpPr>
            <a:spLocks noGrp="1"/>
          </p:cNvSpPr>
          <p:nvPr>
            <p:ph type="body" sz="quarter" idx="3"/>
          </p:nvPr>
        </p:nvSpPr>
        <p:spPr>
          <a:xfrm>
            <a:off x="707708" y="4516676"/>
            <a:ext cx="5661660" cy="3695462"/>
          </a:xfrm>
          <a:prstGeom prst="rect">
            <a:avLst/>
          </a:prstGeom>
        </p:spPr>
        <p:txBody>
          <a:bodyPr vert="horz" lIns="94064" tIns="47032" rIns="94064" bIns="470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7"/>
            <a:ext cx="3066733" cy="470894"/>
          </a:xfrm>
          <a:prstGeom prst="rect">
            <a:avLst/>
          </a:prstGeom>
        </p:spPr>
        <p:txBody>
          <a:bodyPr vert="horz" lIns="94064" tIns="47032" rIns="94064" bIns="47032"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14407"/>
            <a:ext cx="3066733" cy="470894"/>
          </a:xfrm>
          <a:prstGeom prst="rect">
            <a:avLst/>
          </a:prstGeom>
        </p:spPr>
        <p:txBody>
          <a:bodyPr vert="horz" lIns="94064" tIns="47032" rIns="94064" bIns="47032" rtlCol="0" anchor="b"/>
          <a:lstStyle>
            <a:lvl1pPr algn="r">
              <a:defRPr sz="1200"/>
            </a:lvl1pPr>
          </a:lstStyle>
          <a:p>
            <a:fld id="{66EC453C-31D7-463A-9D24-F4FC5E815C1D}" type="slidenum">
              <a:rPr lang="en-US" smtClean="0"/>
              <a:t>‹#›</a:t>
            </a:fld>
            <a:endParaRPr lang="en-US"/>
          </a:p>
        </p:txBody>
      </p:sp>
    </p:spTree>
    <p:extLst>
      <p:ext uri="{BB962C8B-B14F-4D97-AF65-F5344CB8AC3E}">
        <p14:creationId xmlns:p14="http://schemas.microsoft.com/office/powerpoint/2010/main" val="1187324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2DCFE6-4310-4DB0-82D3-78D9279CD8B3}" type="slidenum">
              <a:rPr lang="en-US" smtClean="0"/>
              <a:t>1</a:t>
            </a:fld>
            <a:endParaRPr lang="en-US"/>
          </a:p>
        </p:txBody>
      </p:sp>
    </p:spTree>
    <p:extLst>
      <p:ext uri="{BB962C8B-B14F-4D97-AF65-F5344CB8AC3E}">
        <p14:creationId xmlns:p14="http://schemas.microsoft.com/office/powerpoint/2010/main" val="726741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FE492A-29E7-402A-B1C1-D8E91BBF001B}"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EDB56-1641-484D-A0FC-E519B2FA118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Tree>
    <p:extLst>
      <p:ext uri="{BB962C8B-B14F-4D97-AF65-F5344CB8AC3E}">
        <p14:creationId xmlns:p14="http://schemas.microsoft.com/office/powerpoint/2010/main" val="385414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E492A-29E7-402A-B1C1-D8E91BBF001B}"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33307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E492A-29E7-402A-B1C1-D8E91BBF001B}"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208273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E492A-29E7-402A-B1C1-D8E91BBF001B}"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378182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E492A-29E7-402A-B1C1-D8E91BBF001B}"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158063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FE492A-29E7-402A-B1C1-D8E91BBF001B}"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106665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FE492A-29E7-402A-B1C1-D8E91BBF001B}" type="datetimeFigureOut">
              <a:rPr lang="en-US" smtClean="0"/>
              <a:t>6/11/2019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1736566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E492A-29E7-402A-B1C1-D8E91BBF001B}" type="datetimeFigureOut">
              <a:rPr lang="en-US" smtClean="0"/>
              <a:t>6/11/2019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413816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E492A-29E7-402A-B1C1-D8E91BBF001B}" type="datetimeFigureOut">
              <a:rPr lang="en-US" smtClean="0"/>
              <a:t>6/11/2019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55300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E492A-29E7-402A-B1C1-D8E91BBF001B}"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29271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E492A-29E7-402A-B1C1-D8E91BBF001B}"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EDB56-1641-484D-A0FC-E519B2FA1187}" type="slidenum">
              <a:rPr lang="en-US" smtClean="0"/>
              <a:t>‹#›</a:t>
            </a:fld>
            <a:endParaRPr lang="en-US"/>
          </a:p>
        </p:txBody>
      </p:sp>
    </p:spTree>
    <p:extLst>
      <p:ext uri="{BB962C8B-B14F-4D97-AF65-F5344CB8AC3E}">
        <p14:creationId xmlns:p14="http://schemas.microsoft.com/office/powerpoint/2010/main" val="200781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E492A-29E7-402A-B1C1-D8E91BBF001B}" type="datetimeFigureOut">
              <a:rPr lang="en-US" smtClean="0"/>
              <a:t>6/11/2019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EDB56-1641-484D-A0FC-E519B2FA1187}" type="slidenum">
              <a:rPr lang="en-US" smtClean="0"/>
              <a:t>‹#›</a:t>
            </a:fld>
            <a:endParaRPr lang="en-US"/>
          </a:p>
        </p:txBody>
      </p:sp>
    </p:spTree>
    <p:extLst>
      <p:ext uri="{BB962C8B-B14F-4D97-AF65-F5344CB8AC3E}">
        <p14:creationId xmlns:p14="http://schemas.microsoft.com/office/powerpoint/2010/main" val="3398358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0" y="1122363"/>
            <a:ext cx="10668000" cy="2387600"/>
          </a:xfrm>
          <a:ln>
            <a:noFill/>
          </a:ln>
        </p:spPr>
        <p:txBody>
          <a:bodyPr>
            <a:normAutofit/>
          </a:bodyPr>
          <a:lstStyle/>
          <a:p>
            <a:pPr algn="l"/>
            <a:r>
              <a:rPr lang="en-US" sz="8000" dirty="0">
                <a:solidFill>
                  <a:srgbClr val="003296"/>
                </a:solidFill>
              </a:rPr>
              <a:t>HHRS Athletic Task Force</a:t>
            </a:r>
          </a:p>
        </p:txBody>
      </p:sp>
      <p:sp>
        <p:nvSpPr>
          <p:cNvPr id="3" name="Subtitle 2"/>
          <p:cNvSpPr>
            <a:spLocks noGrp="1"/>
          </p:cNvSpPr>
          <p:nvPr>
            <p:ph type="subTitle" idx="1"/>
          </p:nvPr>
        </p:nvSpPr>
        <p:spPr>
          <a:xfrm>
            <a:off x="201921" y="3429000"/>
            <a:ext cx="8980868" cy="1419896"/>
          </a:xfrm>
        </p:spPr>
        <p:txBody>
          <a:bodyPr>
            <a:normAutofit fontScale="92500" lnSpcReduction="20000"/>
          </a:bodyPr>
          <a:lstStyle/>
          <a:p>
            <a:pPr lvl="0" algn="l">
              <a:spcBef>
                <a:spcPts val="1200"/>
              </a:spcBef>
              <a:spcAft>
                <a:spcPts val="200"/>
              </a:spcAft>
              <a:buClr>
                <a:srgbClr val="1CADE4"/>
              </a:buClr>
              <a:buSzPct val="100000"/>
            </a:pPr>
            <a:endParaRPr lang="en-US" cap="all" spc="200" dirty="0" smtClean="0">
              <a:solidFill>
                <a:srgbClr val="7CA8F0"/>
              </a:solidFill>
              <a:latin typeface="Calibri Light" panose="020F0302020204030204"/>
            </a:endParaRPr>
          </a:p>
          <a:p>
            <a:pPr algn="l">
              <a:spcBef>
                <a:spcPts val="1200"/>
              </a:spcBef>
              <a:spcAft>
                <a:spcPts val="200"/>
              </a:spcAft>
              <a:buClr>
                <a:srgbClr val="1CADE4"/>
              </a:buClr>
              <a:buSzPct val="100000"/>
            </a:pPr>
            <a:r>
              <a:rPr lang="en-US" b="1" cap="all" spc="200" dirty="0" smtClean="0">
                <a:solidFill>
                  <a:srgbClr val="00B0F0"/>
                </a:solidFill>
                <a:latin typeface="Calibri Light" panose="020F0302020204030204"/>
              </a:rPr>
              <a:t>Facilities: Recommendations </a:t>
            </a:r>
            <a:r>
              <a:rPr lang="en-US" b="1" cap="all" spc="200" dirty="0">
                <a:solidFill>
                  <a:srgbClr val="00B0F0"/>
                </a:solidFill>
                <a:latin typeface="Calibri Light" panose="020F0302020204030204"/>
              </a:rPr>
              <a:t>to grow and improve our athletic </a:t>
            </a:r>
            <a:r>
              <a:rPr lang="en-US" b="1" cap="all" spc="200" dirty="0" smtClean="0">
                <a:solidFill>
                  <a:srgbClr val="00B0F0"/>
                </a:solidFill>
                <a:latin typeface="Calibri Light" panose="020F0302020204030204"/>
              </a:rPr>
              <a:t>programs</a:t>
            </a:r>
            <a:endParaRPr lang="en-US" b="1" cap="all" spc="200" dirty="0">
              <a:solidFill>
                <a:srgbClr val="00B0F0"/>
              </a:solidFill>
              <a:latin typeface="Calibri Light" panose="020F0302020204030204"/>
            </a:endParaRPr>
          </a:p>
          <a:p>
            <a:pPr lvl="0" algn="l">
              <a:spcBef>
                <a:spcPts val="1200"/>
              </a:spcBef>
              <a:spcAft>
                <a:spcPts val="200"/>
              </a:spcAft>
              <a:buClr>
                <a:srgbClr val="1CADE4"/>
              </a:buClr>
              <a:buSzPct val="100000"/>
            </a:pPr>
            <a:r>
              <a:rPr lang="en-US" sz="1700" cap="all" spc="200" dirty="0" smtClean="0">
                <a:latin typeface="Calibri Light" panose="020F0302020204030204"/>
              </a:rPr>
              <a:t>Presented </a:t>
            </a:r>
            <a:r>
              <a:rPr lang="en-US" sz="1700" cap="all" spc="200" dirty="0" smtClean="0">
                <a:latin typeface="Calibri Light" panose="020F0302020204030204"/>
              </a:rPr>
              <a:t>June 12, 2019</a:t>
            </a:r>
            <a:endParaRPr lang="en-US" sz="1700" cap="all" spc="200" dirty="0">
              <a:latin typeface="Calibri Light" panose="020F0302020204030204"/>
            </a:endParaRPr>
          </a:p>
          <a:p>
            <a:endParaRPr lang="en-US" dirty="0"/>
          </a:p>
        </p:txBody>
      </p:sp>
      <p:sp>
        <p:nvSpPr>
          <p:cNvPr id="5" name="Slide Number Placeholder 4"/>
          <p:cNvSpPr>
            <a:spLocks noGrp="1"/>
          </p:cNvSpPr>
          <p:nvPr>
            <p:ph type="sldNum" sz="quarter" idx="12"/>
          </p:nvPr>
        </p:nvSpPr>
        <p:spPr>
          <a:xfrm>
            <a:off x="0" y="6550090"/>
            <a:ext cx="12192000" cy="307910"/>
          </a:xfr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a:lstStyle/>
          <a:p>
            <a:endParaRPr lang="en-US" b="1" dirty="0">
              <a:solidFill>
                <a:schemeClr val="tx1"/>
              </a:solidFill>
            </a:endParaRPr>
          </a:p>
        </p:txBody>
      </p:sp>
      <p:sp>
        <p:nvSpPr>
          <p:cNvPr id="7"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2060"/>
              </a:solidFill>
            </a:endParaRPr>
          </a:p>
        </p:txBody>
      </p:sp>
      <p:cxnSp>
        <p:nvCxnSpPr>
          <p:cNvPr id="9" name="Straight Connector 8"/>
          <p:cNvCxnSpPr/>
          <p:nvPr/>
        </p:nvCxnSpPr>
        <p:spPr>
          <a:xfrm>
            <a:off x="201921" y="3429000"/>
            <a:ext cx="10466079" cy="0"/>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27468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a:solidFill>
                  <a:srgbClr val="003296"/>
                </a:solidFill>
              </a:rPr>
              <a:t>So many good ideas</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a:bodyPr>
          <a:lstStyle/>
          <a:p>
            <a:pPr marL="1081278" lvl="3" indent="-514350">
              <a:spcBef>
                <a:spcPts val="200"/>
              </a:spcBef>
              <a:spcAft>
                <a:spcPts val="400"/>
              </a:spcAft>
              <a:buClr>
                <a:srgbClr val="53B1EB"/>
              </a:buClr>
              <a:buFont typeface="+mj-lt"/>
              <a:buAutoNum type="arabicPeriod"/>
            </a:pPr>
            <a:endParaRPr lang="en-US" sz="3000" dirty="0"/>
          </a:p>
          <a:p>
            <a:pPr marL="566928" lvl="3" indent="0">
              <a:spcBef>
                <a:spcPts val="200"/>
              </a:spcBef>
              <a:spcAft>
                <a:spcPts val="400"/>
              </a:spcAft>
              <a:buClr>
                <a:srgbClr val="53B1EB"/>
              </a:buClr>
              <a:buNone/>
            </a:pPr>
            <a:r>
              <a:rPr lang="en-US" sz="3200" dirty="0"/>
              <a:t>Focus areas took root……</a:t>
            </a:r>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2009" y="2516415"/>
            <a:ext cx="70866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6800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Focus areas stood out</a:t>
            </a:r>
            <a:endParaRPr lang="en-US" sz="8000" dirty="0">
              <a:solidFill>
                <a:srgbClr val="003296"/>
              </a:solidFill>
            </a:endParaRPr>
          </a:p>
        </p:txBody>
      </p:sp>
      <p:sp>
        <p:nvSpPr>
          <p:cNvPr id="3" name="Content Placeholder 2"/>
          <p:cNvSpPr>
            <a:spLocks noGrp="1"/>
          </p:cNvSpPr>
          <p:nvPr>
            <p:ph idx="1"/>
          </p:nvPr>
        </p:nvSpPr>
        <p:spPr>
          <a:xfrm>
            <a:off x="1030310" y="1918952"/>
            <a:ext cx="3284113" cy="309094"/>
          </a:xfrm>
        </p:spPr>
        <p:txBody>
          <a:bodyPr>
            <a:normAutofit fontScale="25000" lnSpcReduction="20000"/>
          </a:bodyPr>
          <a:lstStyle/>
          <a:p>
            <a:pPr marL="566928" lvl="3" indent="0">
              <a:spcBef>
                <a:spcPts val="200"/>
              </a:spcBef>
              <a:spcAft>
                <a:spcPts val="400"/>
              </a:spcAft>
              <a:buClr>
                <a:srgbClr val="53B1EB"/>
              </a:buClr>
              <a:buNone/>
            </a:pPr>
            <a:r>
              <a:rPr lang="en-US" sz="9600" b="1" dirty="0" smtClean="0">
                <a:solidFill>
                  <a:srgbClr val="0070C0"/>
                </a:solidFill>
              </a:rPr>
              <a:t>Multi-Purpose Field</a:t>
            </a:r>
            <a:endParaRPr lang="en-US" sz="9600" b="1" dirty="0">
              <a:solidFill>
                <a:srgbClr val="0070C0"/>
              </a:solidFill>
            </a:endParaRPr>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
        <p:nvSpPr>
          <p:cNvPr id="10" name="Content Placeholder 2"/>
          <p:cNvSpPr txBox="1">
            <a:spLocks/>
          </p:cNvSpPr>
          <p:nvPr/>
        </p:nvSpPr>
        <p:spPr>
          <a:xfrm>
            <a:off x="3314864" y="3393581"/>
            <a:ext cx="3284113" cy="3090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solidFill>
                  <a:srgbClr val="0070C0"/>
                </a:solidFill>
              </a:rPr>
              <a:t>Grounds Keeper</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3" name="Content Placeholder 2"/>
          <p:cNvSpPr txBox="1">
            <a:spLocks/>
          </p:cNvSpPr>
          <p:nvPr/>
        </p:nvSpPr>
        <p:spPr>
          <a:xfrm>
            <a:off x="5816709" y="1742944"/>
            <a:ext cx="2408598" cy="30909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9600" b="1" dirty="0" smtClean="0"/>
              <a:t>Dugouts</a:t>
            </a:r>
          </a:p>
          <a:p>
            <a:pPr marL="566928" lvl="3" indent="0">
              <a:spcBef>
                <a:spcPts val="200"/>
              </a:spcBef>
              <a:spcAft>
                <a:spcPts val="400"/>
              </a:spcAft>
              <a:buClr>
                <a:srgbClr val="53B1EB"/>
              </a:buClr>
              <a:buFont typeface="Arial" panose="020B0604020202020204" pitchFamily="34" charset="0"/>
              <a:buNone/>
            </a:pPr>
            <a:endParaRPr lang="en-US" sz="3000" dirty="0" smtClean="0"/>
          </a:p>
          <a:p>
            <a:endParaRPr lang="en-US" dirty="0"/>
          </a:p>
        </p:txBody>
      </p:sp>
      <p:sp>
        <p:nvSpPr>
          <p:cNvPr id="14" name="Content Placeholder 2"/>
          <p:cNvSpPr txBox="1">
            <a:spLocks/>
          </p:cNvSpPr>
          <p:nvPr/>
        </p:nvSpPr>
        <p:spPr>
          <a:xfrm>
            <a:off x="4194921" y="2353076"/>
            <a:ext cx="2457966" cy="7512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solidFill>
                  <a:srgbClr val="0070C0"/>
                </a:solidFill>
              </a:rPr>
              <a:t>Signs</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5" name="Content Placeholder 2"/>
          <p:cNvSpPr txBox="1">
            <a:spLocks/>
          </p:cNvSpPr>
          <p:nvPr/>
        </p:nvSpPr>
        <p:spPr>
          <a:xfrm>
            <a:off x="4101797" y="4389548"/>
            <a:ext cx="3554569" cy="46364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Summer Camps</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6" name="Content Placeholder 2"/>
          <p:cNvSpPr txBox="1">
            <a:spLocks/>
          </p:cNvSpPr>
          <p:nvPr/>
        </p:nvSpPr>
        <p:spPr>
          <a:xfrm>
            <a:off x="957206" y="4050407"/>
            <a:ext cx="3530958" cy="7512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Feeder Programs</a:t>
            </a:r>
          </a:p>
        </p:txBody>
      </p:sp>
      <p:sp>
        <p:nvSpPr>
          <p:cNvPr id="17" name="Content Placeholder 2"/>
          <p:cNvSpPr txBox="1">
            <a:spLocks/>
          </p:cNvSpPr>
          <p:nvPr/>
        </p:nvSpPr>
        <p:spPr>
          <a:xfrm>
            <a:off x="7179846" y="3389290"/>
            <a:ext cx="3208987" cy="616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err="1" smtClean="0"/>
              <a:t>Kavookjian</a:t>
            </a:r>
            <a:r>
              <a:rPr lang="en-US" sz="2400" b="1" dirty="0" smtClean="0"/>
              <a:t> Field</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8" name="Content Placeholder 2"/>
          <p:cNvSpPr txBox="1">
            <a:spLocks/>
          </p:cNvSpPr>
          <p:nvPr/>
        </p:nvSpPr>
        <p:spPr>
          <a:xfrm>
            <a:off x="6327695" y="2640703"/>
            <a:ext cx="2590799" cy="4636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Special Events</a:t>
            </a:r>
          </a:p>
          <a:p>
            <a:pPr marL="566928" lvl="3" indent="0">
              <a:spcBef>
                <a:spcPts val="200"/>
              </a:spcBef>
              <a:spcAft>
                <a:spcPts val="400"/>
              </a:spcAft>
              <a:buClr>
                <a:srgbClr val="53B1EB"/>
              </a:buClr>
              <a:buFont typeface="Arial" panose="020B0604020202020204" pitchFamily="34" charset="0"/>
              <a:buNone/>
            </a:pPr>
            <a:endParaRPr lang="en-US" sz="2400" dirty="0" smtClean="0"/>
          </a:p>
          <a:p>
            <a:pPr marL="0" indent="0">
              <a:buNone/>
            </a:pPr>
            <a:endParaRPr lang="en-US" sz="2400" dirty="0"/>
          </a:p>
        </p:txBody>
      </p:sp>
      <p:sp>
        <p:nvSpPr>
          <p:cNvPr id="20" name="Content Placeholder 2"/>
          <p:cNvSpPr txBox="1">
            <a:spLocks/>
          </p:cNvSpPr>
          <p:nvPr/>
        </p:nvSpPr>
        <p:spPr>
          <a:xfrm>
            <a:off x="6281546" y="5378004"/>
            <a:ext cx="3301283" cy="298360"/>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None/>
            </a:pPr>
            <a:r>
              <a:rPr lang="en-US" sz="9600" b="1" dirty="0" smtClean="0">
                <a:solidFill>
                  <a:srgbClr val="0070C0"/>
                </a:solidFill>
              </a:rPr>
              <a:t>Weight Room</a:t>
            </a:r>
            <a:endParaRPr lang="en-US" sz="9600" b="1" dirty="0">
              <a:solidFill>
                <a:srgbClr val="0070C0"/>
              </a:solidFill>
            </a:endParaRPr>
          </a:p>
          <a:p>
            <a:pPr marL="566928" lvl="3" indent="0">
              <a:spcBef>
                <a:spcPts val="200"/>
              </a:spcBef>
              <a:spcAft>
                <a:spcPts val="400"/>
              </a:spcAft>
              <a:buClr>
                <a:srgbClr val="53B1EB"/>
              </a:buClr>
              <a:buFont typeface="Arial" panose="020B0604020202020204" pitchFamily="34" charset="0"/>
              <a:buNone/>
            </a:pPr>
            <a:endParaRPr lang="en-US" sz="3000" dirty="0" smtClean="0"/>
          </a:p>
          <a:p>
            <a:endParaRPr lang="en-US" dirty="0"/>
          </a:p>
        </p:txBody>
      </p:sp>
      <p:sp>
        <p:nvSpPr>
          <p:cNvPr id="21" name="Content Placeholder 2"/>
          <p:cNvSpPr txBox="1">
            <a:spLocks/>
          </p:cNvSpPr>
          <p:nvPr/>
        </p:nvSpPr>
        <p:spPr>
          <a:xfrm>
            <a:off x="570839" y="2852129"/>
            <a:ext cx="3530958" cy="8489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Spectator Experience</a:t>
            </a:r>
          </a:p>
          <a:p>
            <a:endParaRPr lang="en-US" sz="2400" dirty="0"/>
          </a:p>
        </p:txBody>
      </p:sp>
      <p:sp>
        <p:nvSpPr>
          <p:cNvPr id="22" name="Content Placeholder 2"/>
          <p:cNvSpPr txBox="1">
            <a:spLocks/>
          </p:cNvSpPr>
          <p:nvPr/>
        </p:nvSpPr>
        <p:spPr>
          <a:xfrm>
            <a:off x="411876" y="5002370"/>
            <a:ext cx="2457966" cy="7512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E-Gaming</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23" name="Content Placeholder 2"/>
          <p:cNvSpPr txBox="1">
            <a:spLocks/>
          </p:cNvSpPr>
          <p:nvPr/>
        </p:nvSpPr>
        <p:spPr>
          <a:xfrm>
            <a:off x="3314864" y="5151551"/>
            <a:ext cx="2966682" cy="7512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Field Condition</a:t>
            </a:r>
          </a:p>
          <a:p>
            <a:pPr marL="566928" lvl="3" indent="0">
              <a:spcBef>
                <a:spcPts val="200"/>
              </a:spcBef>
              <a:spcAft>
                <a:spcPts val="400"/>
              </a:spcAft>
              <a:buClr>
                <a:srgbClr val="53B1EB"/>
              </a:buClr>
              <a:buFont typeface="Arial" panose="020B0604020202020204" pitchFamily="34" charset="0"/>
              <a:buNone/>
            </a:pPr>
            <a:endParaRPr lang="en-US" sz="2400" b="1" dirty="0" smtClean="0"/>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24" name="Content Placeholder 2"/>
          <p:cNvSpPr txBox="1">
            <a:spLocks/>
          </p:cNvSpPr>
          <p:nvPr/>
        </p:nvSpPr>
        <p:spPr>
          <a:xfrm>
            <a:off x="7404854" y="4313348"/>
            <a:ext cx="3208987" cy="616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solidFill>
                  <a:srgbClr val="0070C0"/>
                </a:solidFill>
              </a:rPr>
              <a:t>Trainer</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25" name="Content Placeholder 2"/>
          <p:cNvSpPr txBox="1">
            <a:spLocks/>
          </p:cNvSpPr>
          <p:nvPr/>
        </p:nvSpPr>
        <p:spPr>
          <a:xfrm>
            <a:off x="8475898" y="1926347"/>
            <a:ext cx="3208987" cy="616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Program Offerings</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5" name="Rectangle 4"/>
          <p:cNvSpPr/>
          <p:nvPr/>
        </p:nvSpPr>
        <p:spPr>
          <a:xfrm>
            <a:off x="8475898" y="4966137"/>
            <a:ext cx="3182538" cy="461665"/>
          </a:xfrm>
          <a:prstGeom prst="rect">
            <a:avLst/>
          </a:prstGeom>
        </p:spPr>
        <p:txBody>
          <a:bodyPr wrap="none">
            <a:spAutoFit/>
          </a:bodyPr>
          <a:lstStyle/>
          <a:p>
            <a:pPr marL="566928" lvl="3" indent="0">
              <a:spcBef>
                <a:spcPts val="200"/>
              </a:spcBef>
              <a:spcAft>
                <a:spcPts val="400"/>
              </a:spcAft>
              <a:buClr>
                <a:srgbClr val="53B1EB"/>
              </a:buClr>
              <a:buFont typeface="Arial" panose="020B0604020202020204" pitchFamily="34" charset="0"/>
              <a:buNone/>
            </a:pPr>
            <a:r>
              <a:rPr lang="en-US" sz="2400" b="1" dirty="0" smtClean="0">
                <a:solidFill>
                  <a:srgbClr val="0070C0"/>
                </a:solidFill>
              </a:rPr>
              <a:t>Early Development</a:t>
            </a:r>
            <a:endParaRPr lang="en-US" sz="2400" b="1" dirty="0">
              <a:solidFill>
                <a:srgbClr val="0070C0"/>
              </a:solidFill>
            </a:endParaRPr>
          </a:p>
        </p:txBody>
      </p:sp>
      <p:sp>
        <p:nvSpPr>
          <p:cNvPr id="6" name="Rectangle 5"/>
          <p:cNvSpPr/>
          <p:nvPr/>
        </p:nvSpPr>
        <p:spPr>
          <a:xfrm>
            <a:off x="957206" y="5837127"/>
            <a:ext cx="2149306" cy="461665"/>
          </a:xfrm>
          <a:prstGeom prst="rect">
            <a:avLst/>
          </a:prstGeom>
        </p:spPr>
        <p:txBody>
          <a:bodyPr wrap="none">
            <a:spAutoFit/>
          </a:bodyPr>
          <a:lstStyle/>
          <a:p>
            <a:pPr marL="566928" lvl="3" indent="0">
              <a:spcBef>
                <a:spcPts val="200"/>
              </a:spcBef>
              <a:spcAft>
                <a:spcPts val="400"/>
              </a:spcAft>
              <a:buClr>
                <a:srgbClr val="53B1EB"/>
              </a:buClr>
              <a:buFont typeface="Arial" panose="020B0604020202020204" pitchFamily="34" charset="0"/>
              <a:buNone/>
            </a:pPr>
            <a:r>
              <a:rPr lang="en-US" sz="2400" b="1" dirty="0" smtClean="0"/>
              <a:t>Equipment</a:t>
            </a:r>
            <a:endParaRPr lang="en-US" sz="2400" b="1" dirty="0"/>
          </a:p>
        </p:txBody>
      </p:sp>
      <p:sp>
        <p:nvSpPr>
          <p:cNvPr id="26" name="Rectangle 25"/>
          <p:cNvSpPr/>
          <p:nvPr/>
        </p:nvSpPr>
        <p:spPr>
          <a:xfrm>
            <a:off x="9411099" y="3927883"/>
            <a:ext cx="1938800" cy="461665"/>
          </a:xfrm>
          <a:prstGeom prst="rect">
            <a:avLst/>
          </a:prstGeom>
        </p:spPr>
        <p:txBody>
          <a:bodyPr wrap="none">
            <a:spAutoFit/>
          </a:bodyPr>
          <a:lstStyle/>
          <a:p>
            <a:pPr marL="566928" lvl="3" indent="0">
              <a:spcBef>
                <a:spcPts val="200"/>
              </a:spcBef>
              <a:spcAft>
                <a:spcPts val="400"/>
              </a:spcAft>
              <a:buClr>
                <a:srgbClr val="53B1EB"/>
              </a:buClr>
              <a:buFont typeface="Arial" panose="020B0604020202020204" pitchFamily="34" charset="0"/>
              <a:buNone/>
            </a:pPr>
            <a:r>
              <a:rPr lang="en-US" sz="2400" b="1" dirty="0" smtClean="0"/>
              <a:t>Uniforms</a:t>
            </a:r>
            <a:endParaRPr lang="en-US" sz="2400" b="1" dirty="0"/>
          </a:p>
        </p:txBody>
      </p:sp>
      <p:sp>
        <p:nvSpPr>
          <p:cNvPr id="4" name="Rectangle 3"/>
          <p:cNvSpPr/>
          <p:nvPr/>
        </p:nvSpPr>
        <p:spPr>
          <a:xfrm>
            <a:off x="9126372" y="5764518"/>
            <a:ext cx="2223527" cy="461665"/>
          </a:xfrm>
          <a:prstGeom prst="rect">
            <a:avLst/>
          </a:prstGeom>
        </p:spPr>
        <p:txBody>
          <a:bodyPr wrap="square">
            <a:spAutoFit/>
          </a:bodyPr>
          <a:lstStyle/>
          <a:p>
            <a:r>
              <a:rPr lang="en-US" sz="2400" b="1" dirty="0">
                <a:solidFill>
                  <a:srgbClr val="0070C0"/>
                </a:solidFill>
              </a:rPr>
              <a:t>Intra Mural</a:t>
            </a:r>
            <a:endParaRPr lang="en-US" sz="2400" dirty="0">
              <a:solidFill>
                <a:srgbClr val="0070C0"/>
              </a:solidFill>
            </a:endParaRPr>
          </a:p>
        </p:txBody>
      </p:sp>
    </p:spTree>
    <p:extLst>
      <p:ext uri="{BB962C8B-B14F-4D97-AF65-F5344CB8AC3E}">
        <p14:creationId xmlns:p14="http://schemas.microsoft.com/office/powerpoint/2010/main" val="71506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Key Focus Areas</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a:bodyPr>
          <a:lstStyle/>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Multi-Purpose Training Room (Weight Room)</a:t>
            </a:r>
          </a:p>
          <a:p>
            <a:pPr marL="566928" lvl="3" indent="0">
              <a:spcBef>
                <a:spcPts val="200"/>
              </a:spcBef>
              <a:spcAft>
                <a:spcPts val="400"/>
              </a:spcAft>
              <a:buClr>
                <a:srgbClr val="53B1EB"/>
              </a:buClr>
              <a:buNone/>
            </a:pPr>
            <a:r>
              <a:rPr lang="en-US" sz="3000" dirty="0" smtClean="0"/>
              <a:t>Full Time Trainer</a:t>
            </a:r>
          </a:p>
          <a:p>
            <a:pPr marL="566928" lvl="3" indent="0">
              <a:spcBef>
                <a:spcPts val="200"/>
              </a:spcBef>
              <a:spcAft>
                <a:spcPts val="400"/>
              </a:spcAft>
              <a:buClr>
                <a:srgbClr val="53B1EB"/>
              </a:buClr>
              <a:buNone/>
            </a:pPr>
            <a:r>
              <a:rPr lang="en-US" sz="3000" dirty="0" smtClean="0"/>
              <a:t>Dedicated Grounds Keeper</a:t>
            </a:r>
          </a:p>
          <a:p>
            <a:pPr marL="566928" lvl="3" indent="0">
              <a:spcBef>
                <a:spcPts val="200"/>
              </a:spcBef>
              <a:spcAft>
                <a:spcPts val="400"/>
              </a:spcAft>
              <a:buClr>
                <a:srgbClr val="53B1EB"/>
              </a:buClr>
              <a:buNone/>
            </a:pPr>
            <a:r>
              <a:rPr lang="en-US" sz="3000" dirty="0" smtClean="0"/>
              <a:t>Turf &amp; Current Field Facility Improvement Plan</a:t>
            </a:r>
          </a:p>
          <a:p>
            <a:pPr marL="566928" lvl="3" indent="0">
              <a:spcBef>
                <a:spcPts val="200"/>
              </a:spcBef>
              <a:spcAft>
                <a:spcPts val="400"/>
              </a:spcAft>
              <a:buClr>
                <a:srgbClr val="53B1EB"/>
              </a:buClr>
              <a:buNone/>
            </a:pPr>
            <a:r>
              <a:rPr lang="en-US" sz="3000" dirty="0" err="1" smtClean="0"/>
              <a:t>Kavookjian</a:t>
            </a:r>
            <a:r>
              <a:rPr lang="en-US" sz="3000" dirty="0" smtClean="0"/>
              <a:t> Field</a:t>
            </a:r>
          </a:p>
          <a:p>
            <a:pPr marL="566928" lvl="3" indent="0">
              <a:spcBef>
                <a:spcPts val="200"/>
              </a:spcBef>
              <a:spcAft>
                <a:spcPts val="400"/>
              </a:spcAft>
              <a:buClr>
                <a:srgbClr val="53B1EB"/>
              </a:buClr>
              <a:buNone/>
            </a:pPr>
            <a:r>
              <a:rPr lang="en-US" sz="3000" dirty="0" smtClean="0"/>
              <a:t>Formal Annual State of the Athletic Program Review &amp; Report</a:t>
            </a:r>
          </a:p>
          <a:p>
            <a:pPr marL="566928" lvl="3" indent="0">
              <a:spcBef>
                <a:spcPts val="200"/>
              </a:spcBef>
              <a:spcAft>
                <a:spcPts val="400"/>
              </a:spcAft>
              <a:buClr>
                <a:srgbClr val="53B1EB"/>
              </a:buClr>
              <a:buNone/>
            </a:pPr>
            <a:r>
              <a:rPr lang="en-US" sz="3000" dirty="0" smtClean="0"/>
              <a:t>Alternative Activity Program</a:t>
            </a:r>
          </a:p>
          <a:p>
            <a:pPr marL="566928" lvl="3" indent="0">
              <a:spcBef>
                <a:spcPts val="200"/>
              </a:spcBef>
              <a:spcAft>
                <a:spcPts val="400"/>
              </a:spcAft>
              <a:buClr>
                <a:srgbClr val="53B1EB"/>
              </a:buClr>
              <a:buNone/>
            </a:pPr>
            <a:r>
              <a:rPr lang="en-US" sz="3000" dirty="0" smtClean="0"/>
              <a:t>Signage</a:t>
            </a:r>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16800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6000" dirty="0" smtClean="0">
                <a:solidFill>
                  <a:srgbClr val="003296"/>
                </a:solidFill>
              </a:rPr>
              <a:t>Multi-Purpose Training Room</a:t>
            </a:r>
            <a:endParaRPr lang="en-US" sz="6000" dirty="0">
              <a:solidFill>
                <a:srgbClr val="003296"/>
              </a:solidFill>
            </a:endParaRPr>
          </a:p>
        </p:txBody>
      </p:sp>
      <p:sp>
        <p:nvSpPr>
          <p:cNvPr id="3" name="Content Placeholder 2"/>
          <p:cNvSpPr>
            <a:spLocks noGrp="1"/>
          </p:cNvSpPr>
          <p:nvPr>
            <p:ph idx="1"/>
          </p:nvPr>
        </p:nvSpPr>
        <p:spPr>
          <a:xfrm>
            <a:off x="0" y="1572405"/>
            <a:ext cx="12157347" cy="5176429"/>
          </a:xfrm>
        </p:spPr>
        <p:txBody>
          <a:bodyPr>
            <a:normAutofit fontScale="77500" lnSpcReduction="20000"/>
          </a:bodyPr>
          <a:lstStyle/>
          <a:p>
            <a:pPr marL="1081278" lvl="3" indent="-514350">
              <a:spcBef>
                <a:spcPts val="200"/>
              </a:spcBef>
              <a:spcAft>
                <a:spcPts val="400"/>
              </a:spcAft>
              <a:buClr>
                <a:srgbClr val="53B1EB"/>
              </a:buClr>
              <a:buFont typeface="+mj-lt"/>
              <a:buAutoNum type="arabicPeriod"/>
            </a:pPr>
            <a:endParaRPr lang="en-US" sz="3000" dirty="0" smtClean="0"/>
          </a:p>
          <a:p>
            <a:pPr marL="566928" lvl="3" indent="0">
              <a:spcBef>
                <a:spcPts val="200"/>
              </a:spcBef>
              <a:spcAft>
                <a:spcPts val="400"/>
              </a:spcAft>
              <a:buClr>
                <a:srgbClr val="53B1EB"/>
              </a:buClr>
              <a:buNone/>
            </a:pPr>
            <a:r>
              <a:rPr lang="en-US" sz="3000" dirty="0" smtClean="0"/>
              <a:t>Every meeting and brainstorm around facilities improvements has identified a Weight Room as a priority item to support our athletic and physical education programs</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Space and cost to build this has always been a challenge</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Our discussion around this identified that a traditional “weight room” was not exactly what was needed and focus turned to providing a dedicated multi-purpose use space.</a:t>
            </a:r>
          </a:p>
          <a:p>
            <a:pPr marL="1024128" lvl="3" indent="-457200">
              <a:spcBef>
                <a:spcPts val="200"/>
              </a:spcBef>
              <a:spcAft>
                <a:spcPts val="400"/>
              </a:spcAft>
              <a:buClr>
                <a:srgbClr val="53B1EB"/>
              </a:buClr>
            </a:pPr>
            <a:endParaRPr lang="en-US" sz="3000" dirty="0"/>
          </a:p>
          <a:p>
            <a:pPr marL="1024128" lvl="3" indent="-457200">
              <a:spcBef>
                <a:spcPts val="200"/>
              </a:spcBef>
              <a:spcAft>
                <a:spcPts val="400"/>
              </a:spcAft>
              <a:buClr>
                <a:srgbClr val="53B1EB"/>
              </a:buClr>
            </a:pPr>
            <a:r>
              <a:rPr lang="en-US" sz="3000" dirty="0" smtClean="0"/>
              <a:t>This space would support athletics, physical education and any number of other activities current and future we may want to offer (</a:t>
            </a:r>
            <a:r>
              <a:rPr lang="en-US" sz="3000" dirty="0" err="1" smtClean="0"/>
              <a:t>ie</a:t>
            </a:r>
            <a:r>
              <a:rPr lang="en-US" sz="3000" dirty="0" smtClean="0"/>
              <a:t>. Dance)</a:t>
            </a:r>
          </a:p>
          <a:p>
            <a:pPr marL="1024128" lvl="3" indent="-457200">
              <a:spcBef>
                <a:spcPts val="200"/>
              </a:spcBef>
              <a:spcAft>
                <a:spcPts val="400"/>
              </a:spcAft>
              <a:buClr>
                <a:srgbClr val="53B1EB"/>
              </a:buClr>
            </a:pPr>
            <a:endParaRPr lang="en-US" sz="3000" dirty="0" smtClean="0"/>
          </a:p>
          <a:p>
            <a:pPr marL="566928" lvl="3" indent="0">
              <a:spcBef>
                <a:spcPts val="200"/>
              </a:spcBef>
              <a:spcAft>
                <a:spcPts val="400"/>
              </a:spcAft>
              <a:buClr>
                <a:srgbClr val="53B1EB"/>
              </a:buClr>
              <a:buNone/>
            </a:pPr>
            <a:r>
              <a:rPr lang="en-US" sz="3000" dirty="0" smtClean="0"/>
              <a:t>This discussion led to the identification of existing space and feasibility and logistics associated with dedicating that space began.</a:t>
            </a:r>
            <a:endParaRPr lang="en-US" sz="3000" dirty="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smtClean="0"/>
          </a:p>
          <a:p>
            <a:pPr marL="1024128" lvl="3" indent="-457200">
              <a:spcBef>
                <a:spcPts val="200"/>
              </a:spcBef>
              <a:spcAft>
                <a:spcPts val="400"/>
              </a:spcAft>
              <a:buClr>
                <a:srgbClr val="53B1EB"/>
              </a:buClr>
            </a:pPr>
            <a:endParaRPr lang="en-US" sz="3000" dirty="0"/>
          </a:p>
          <a:p>
            <a:pPr marL="1024128" lvl="3" indent="-457200">
              <a:spcBef>
                <a:spcPts val="200"/>
              </a:spcBef>
              <a:spcAft>
                <a:spcPts val="400"/>
              </a:spcAft>
              <a:buClr>
                <a:srgbClr val="53B1EB"/>
              </a:buClr>
            </a:pPr>
            <a:endParaRPr lang="en-US" sz="3000" dirty="0" smtClean="0"/>
          </a:p>
          <a:p>
            <a:pPr marL="1024128" lvl="3" indent="-457200">
              <a:spcBef>
                <a:spcPts val="200"/>
              </a:spcBef>
              <a:spcAft>
                <a:spcPts val="400"/>
              </a:spcAft>
              <a:buClr>
                <a:srgbClr val="53B1EB"/>
              </a:buClr>
            </a:pPr>
            <a:endParaRPr lang="en-US" sz="3000" dirty="0" smtClean="0"/>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06035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Full Time Trainer</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lnSpcReduction="10000"/>
          </a:bodyPr>
          <a:lstStyle/>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When the topic of Athletic Trainer came up we learned ours was part time and that we were the last school in NJ without a full time trainer on staff.</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Immediate consensus that </a:t>
            </a:r>
            <a:r>
              <a:rPr lang="en-US" sz="3000" dirty="0" smtClean="0"/>
              <a:t>if we had the means full time was a necessity</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This triggered immediate discussions and action beyond the committee which led to creating a full time Athletic Trainer role</a:t>
            </a: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37990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Grounds Keeper</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fontScale="92500" lnSpcReduction="20000"/>
          </a:bodyPr>
          <a:lstStyle/>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dirty="0" smtClean="0"/>
              <a:t>Maintenance of our fields is incredibly important</a:t>
            </a:r>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dirty="0" smtClean="0"/>
              <a:t>Management of the facilities was falling on staff and administration whose primary focus could not always be the fields</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A groundskeeper or dedicated resource is necessary to support our programs</a:t>
            </a:r>
            <a:endParaRPr lang="en-US" sz="3000" dirty="0" smtClean="0"/>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The benefit and time </a:t>
            </a:r>
            <a:r>
              <a:rPr lang="en-US" sz="3000" dirty="0" smtClean="0"/>
              <a:t>value of having </a:t>
            </a:r>
            <a:r>
              <a:rPr lang="en-US" sz="3000" dirty="0" smtClean="0"/>
              <a:t>dedicated field maintenance oversight would be enormous.  Again conversations immediately went beyond our committee and </a:t>
            </a:r>
            <a:r>
              <a:rPr lang="en-US" sz="3000" dirty="0" smtClean="0"/>
              <a:t>a Facilities/Maintenance Coordinator position was developed</a:t>
            </a:r>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04715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fontScale="90000"/>
          </a:bodyPr>
          <a:lstStyle/>
          <a:p>
            <a:r>
              <a:rPr lang="en-US" sz="8000" dirty="0" smtClean="0">
                <a:solidFill>
                  <a:srgbClr val="003296"/>
                </a:solidFill>
              </a:rPr>
              <a:t>Facilities Improvement Plan</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fontScale="85000" lnSpcReduction="20000"/>
          </a:bodyPr>
          <a:lstStyle/>
          <a:p>
            <a:pPr marL="566928" lvl="3" indent="0">
              <a:spcBef>
                <a:spcPts val="200"/>
              </a:spcBef>
              <a:spcAft>
                <a:spcPts val="400"/>
              </a:spcAft>
              <a:buClr>
                <a:srgbClr val="53B1EB"/>
              </a:buClr>
              <a:buNone/>
            </a:pPr>
            <a:r>
              <a:rPr lang="en-US" sz="3000" dirty="0" smtClean="0"/>
              <a:t>A topic and project to big to be tackled through our committee</a:t>
            </a:r>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dirty="0" smtClean="0"/>
              <a:t>What is our best approach and option to provide the best facilities we can for our students and athletes.</a:t>
            </a:r>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b="1" u="sng" dirty="0" smtClean="0"/>
              <a:t>Partial or Full Multi-Purpose  Field</a:t>
            </a:r>
            <a:r>
              <a:rPr lang="en-US" sz="3000" b="1" dirty="0" smtClean="0"/>
              <a:t>: </a:t>
            </a:r>
            <a:r>
              <a:rPr lang="en-US" sz="3000" dirty="0" smtClean="0"/>
              <a:t>Feasibility has been at the center of discussions for some time.  The topic warrants the effort of a true estimate of cost, for full or partial upper and lower fields</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b="1" u="sng" dirty="0" smtClean="0"/>
              <a:t>Improvements to Existing Fields and Facilities</a:t>
            </a:r>
            <a:r>
              <a:rPr lang="en-US" sz="3000" dirty="0" smtClean="0"/>
              <a:t>: Although our fields provide the basic support for our teams there are improvements that can be made to better the experience of the students (</a:t>
            </a:r>
            <a:r>
              <a:rPr lang="en-US" sz="3000" dirty="0" err="1" smtClean="0"/>
              <a:t>ie</a:t>
            </a:r>
            <a:r>
              <a:rPr lang="en-US" sz="3000" dirty="0" smtClean="0"/>
              <a:t> scoreboard, dug outs on the lower field) and the community by addressing peripheral grounds, access, seating etc.</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24684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err="1" smtClean="0">
                <a:solidFill>
                  <a:srgbClr val="003296"/>
                </a:solidFill>
              </a:rPr>
              <a:t>Kavookjian</a:t>
            </a:r>
            <a:r>
              <a:rPr lang="en-US" sz="8000" dirty="0" smtClean="0">
                <a:solidFill>
                  <a:srgbClr val="003296"/>
                </a:solidFill>
              </a:rPr>
              <a:t> Field</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a:bodyPr>
          <a:lstStyle/>
          <a:p>
            <a:pPr marL="1081278" lvl="3" indent="-514350">
              <a:spcBef>
                <a:spcPts val="200"/>
              </a:spcBef>
              <a:spcAft>
                <a:spcPts val="400"/>
              </a:spcAft>
              <a:buClr>
                <a:srgbClr val="53B1EB"/>
              </a:buClr>
              <a:buFont typeface="+mj-lt"/>
              <a:buAutoNum type="arabicPeriod"/>
            </a:pPr>
            <a:endParaRPr lang="en-US" sz="3000" dirty="0" smtClean="0"/>
          </a:p>
          <a:p>
            <a:pPr marL="566928" lvl="3" indent="0">
              <a:spcBef>
                <a:spcPts val="200"/>
              </a:spcBef>
              <a:spcAft>
                <a:spcPts val="400"/>
              </a:spcAft>
              <a:buClr>
                <a:srgbClr val="53B1EB"/>
              </a:buClr>
              <a:buNone/>
            </a:pPr>
            <a:r>
              <a:rPr lang="en-US" sz="3000" dirty="0" smtClean="0"/>
              <a:t>Fireman’s </a:t>
            </a:r>
            <a:r>
              <a:rPr lang="en-US" sz="3000" dirty="0"/>
              <a:t>Field </a:t>
            </a:r>
            <a:r>
              <a:rPr lang="en-US" sz="3000" dirty="0" smtClean="0"/>
              <a:t>is no longer used by HHRS</a:t>
            </a:r>
          </a:p>
          <a:p>
            <a:pPr marL="566928" lvl="3" indent="0">
              <a:spcBef>
                <a:spcPts val="200"/>
              </a:spcBef>
              <a:spcAft>
                <a:spcPts val="400"/>
              </a:spcAft>
              <a:buClr>
                <a:srgbClr val="53B1EB"/>
              </a:buClr>
              <a:buNone/>
            </a:pPr>
            <a:endParaRPr lang="en-US" sz="2000" dirty="0" smtClean="0"/>
          </a:p>
          <a:p>
            <a:pPr marL="566928" lvl="3" indent="0">
              <a:spcBef>
                <a:spcPts val="200"/>
              </a:spcBef>
              <a:spcAft>
                <a:spcPts val="400"/>
              </a:spcAft>
              <a:buClr>
                <a:srgbClr val="53B1EB"/>
              </a:buClr>
              <a:buNone/>
            </a:pPr>
            <a:r>
              <a:rPr lang="en-US" sz="3000" dirty="0" smtClean="0"/>
              <a:t>New partnership developed with the Borough of Highlands to use this </a:t>
            </a:r>
            <a:r>
              <a:rPr lang="en-US" sz="3000" dirty="0" err="1" smtClean="0"/>
              <a:t>Kavookjian</a:t>
            </a:r>
            <a:r>
              <a:rPr lang="en-US" sz="3000" dirty="0" smtClean="0"/>
              <a:t> field is important going forward.</a:t>
            </a:r>
          </a:p>
          <a:p>
            <a:pPr marL="566928" lvl="3" indent="0">
              <a:spcBef>
                <a:spcPts val="200"/>
              </a:spcBef>
              <a:spcAft>
                <a:spcPts val="400"/>
              </a:spcAft>
              <a:buClr>
                <a:srgbClr val="53B1EB"/>
              </a:buClr>
              <a:buNone/>
            </a:pPr>
            <a:endParaRPr lang="en-US" sz="2000" dirty="0"/>
          </a:p>
          <a:p>
            <a:pPr marL="566928" lvl="3" indent="0">
              <a:spcBef>
                <a:spcPts val="200"/>
              </a:spcBef>
              <a:spcAft>
                <a:spcPts val="400"/>
              </a:spcAft>
              <a:buClr>
                <a:srgbClr val="53B1EB"/>
              </a:buClr>
              <a:buNone/>
            </a:pPr>
            <a:r>
              <a:rPr lang="en-US" sz="3000" dirty="0" smtClean="0"/>
              <a:t>This field is in generally good shape but there are areas that can be improved (Parking, Lighting, Bleachers).  We will want to support where appropriate the shared cost for maintaining and updating the facility.</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7324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6000" dirty="0" smtClean="0">
                <a:solidFill>
                  <a:srgbClr val="003296"/>
                </a:solidFill>
              </a:rPr>
              <a:t>Annual State of the Program Report</a:t>
            </a:r>
            <a:endParaRPr lang="en-US" sz="6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a:bodyPr>
          <a:lstStyle/>
          <a:p>
            <a:pPr marL="1081278" lvl="3" indent="-514350">
              <a:spcBef>
                <a:spcPts val="200"/>
              </a:spcBef>
              <a:spcAft>
                <a:spcPts val="400"/>
              </a:spcAft>
              <a:buClr>
                <a:srgbClr val="53B1EB"/>
              </a:buClr>
              <a:buFont typeface="+mj-lt"/>
              <a:buAutoNum type="arabicPeriod"/>
            </a:pPr>
            <a:endParaRPr lang="en-US" sz="3000" dirty="0"/>
          </a:p>
          <a:p>
            <a:pPr marL="566928" lvl="3" indent="0">
              <a:spcBef>
                <a:spcPts val="200"/>
              </a:spcBef>
              <a:spcAft>
                <a:spcPts val="400"/>
              </a:spcAft>
              <a:buClr>
                <a:srgbClr val="53B1EB"/>
              </a:buClr>
              <a:buNone/>
            </a:pPr>
            <a:r>
              <a:rPr lang="en-US" sz="2800" dirty="0" smtClean="0"/>
              <a:t>Our Athletic Programs and facilities will always require review and attention.</a:t>
            </a:r>
          </a:p>
          <a:p>
            <a:pPr marL="566928" lvl="3" indent="0">
              <a:spcBef>
                <a:spcPts val="200"/>
              </a:spcBef>
              <a:spcAft>
                <a:spcPts val="400"/>
              </a:spcAft>
              <a:buClr>
                <a:srgbClr val="53B1EB"/>
              </a:buClr>
              <a:buNone/>
            </a:pPr>
            <a:endParaRPr lang="en-US" sz="2800" dirty="0"/>
          </a:p>
          <a:p>
            <a:pPr marL="566928" lvl="3" indent="0">
              <a:spcBef>
                <a:spcPts val="200"/>
              </a:spcBef>
              <a:spcAft>
                <a:spcPts val="400"/>
              </a:spcAft>
              <a:buClr>
                <a:srgbClr val="53B1EB"/>
              </a:buClr>
              <a:buNone/>
            </a:pPr>
            <a:r>
              <a:rPr lang="en-US" sz="2800" dirty="0" smtClean="0"/>
              <a:t>On an annual basis we would like to have the Dean of Students-Athletics formally report on the program highlighting successes, challenges, needs</a:t>
            </a:r>
            <a:r>
              <a:rPr lang="en-US" sz="2800" dirty="0"/>
              <a:t>, etc</a:t>
            </a:r>
            <a:r>
              <a:rPr lang="en-US" sz="2800" dirty="0" smtClean="0"/>
              <a:t>. experienced throughout the year.  The report should incorporate feedback from the staff, coaches and players in the on going </a:t>
            </a:r>
            <a:r>
              <a:rPr lang="en-US" sz="2800" dirty="0"/>
              <a:t>effort </a:t>
            </a:r>
            <a:r>
              <a:rPr lang="en-US" sz="2800" dirty="0" smtClean="0"/>
              <a:t>for us to  highlight and recognize deserving individuals and groups and understand </a:t>
            </a:r>
            <a:r>
              <a:rPr lang="en-US" sz="2800" dirty="0"/>
              <a:t>and provide the resources required </a:t>
            </a:r>
            <a:r>
              <a:rPr lang="en-US" sz="2800" dirty="0" smtClean="0"/>
              <a:t>support </a:t>
            </a:r>
            <a:r>
              <a:rPr lang="en-US" sz="2800" dirty="0"/>
              <a:t>our </a:t>
            </a:r>
            <a:r>
              <a:rPr lang="en-US" sz="2800" dirty="0" smtClean="0"/>
              <a:t>program.</a:t>
            </a:r>
          </a:p>
          <a:p>
            <a:pPr marL="566928" lvl="3" indent="0">
              <a:spcBef>
                <a:spcPts val="200"/>
              </a:spcBef>
              <a:spcAft>
                <a:spcPts val="400"/>
              </a:spcAft>
              <a:buClr>
                <a:srgbClr val="53B1EB"/>
              </a:buClr>
              <a:buNone/>
            </a:pPr>
            <a:endParaRPr lang="en-US" sz="2800" dirty="0"/>
          </a:p>
          <a:p>
            <a:pPr marL="566928" lvl="3" indent="0">
              <a:spcBef>
                <a:spcPts val="200"/>
              </a:spcBef>
              <a:spcAft>
                <a:spcPts val="400"/>
              </a:spcAft>
              <a:buClr>
                <a:srgbClr val="53B1EB"/>
              </a:buClr>
              <a:buNone/>
            </a:pPr>
            <a:endParaRPr lang="en-US" sz="28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28943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6000" dirty="0" smtClean="0">
                <a:solidFill>
                  <a:srgbClr val="003296"/>
                </a:solidFill>
              </a:rPr>
              <a:t>Alternative Activity Program</a:t>
            </a:r>
            <a:endParaRPr lang="en-US" sz="6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lnSpcReduction="10000"/>
          </a:bodyPr>
          <a:lstStyle/>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dirty="0" smtClean="0"/>
              <a:t>As we talked about outside programs – Feeder programs, Travel and Club </a:t>
            </a:r>
            <a:r>
              <a:rPr lang="en-US" sz="3000" dirty="0"/>
              <a:t>T</a:t>
            </a:r>
            <a:r>
              <a:rPr lang="en-US" sz="3000" dirty="0" smtClean="0"/>
              <a:t>eams, development programs and their importance intramurals came up.</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Next the opportunity and importance of offering something outside an organized program evolved.</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Create an outlet for kids </a:t>
            </a:r>
            <a:r>
              <a:rPr lang="en-US" sz="3000" dirty="0" smtClean="0"/>
              <a:t>not playing organized sports </a:t>
            </a:r>
            <a:r>
              <a:rPr lang="en-US" sz="3000" dirty="0" smtClean="0"/>
              <a:t>to participate </a:t>
            </a:r>
            <a:r>
              <a:rPr lang="en-US" sz="3000" dirty="0" smtClean="0"/>
              <a:t>and be active outside a structured sport.</a:t>
            </a:r>
            <a:endParaRPr lang="en-US" sz="3000" dirty="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23838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Committee Members</a:t>
            </a:r>
            <a:endParaRPr lang="en-US" sz="8000" dirty="0">
              <a:solidFill>
                <a:srgbClr val="003296"/>
              </a:solidFill>
            </a:endParaRPr>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
        <p:nvSpPr>
          <p:cNvPr id="5" name="TextBox 4"/>
          <p:cNvSpPr txBox="1"/>
          <p:nvPr/>
        </p:nvSpPr>
        <p:spPr>
          <a:xfrm>
            <a:off x="1479882" y="2753484"/>
            <a:ext cx="3018749" cy="461665"/>
          </a:xfrm>
          <a:prstGeom prst="rect">
            <a:avLst/>
          </a:prstGeom>
          <a:noFill/>
        </p:spPr>
        <p:txBody>
          <a:bodyPr wrap="square" rtlCol="0">
            <a:spAutoFit/>
          </a:bodyPr>
          <a:lstStyle/>
          <a:p>
            <a:r>
              <a:rPr lang="en-US" sz="2400" b="1" dirty="0" smtClean="0"/>
              <a:t>Board Members</a:t>
            </a:r>
            <a:endParaRPr lang="en-US" sz="2400" b="1" dirty="0"/>
          </a:p>
        </p:txBody>
      </p:sp>
      <p:sp>
        <p:nvSpPr>
          <p:cNvPr id="6" name="TextBox 5"/>
          <p:cNvSpPr txBox="1"/>
          <p:nvPr/>
        </p:nvSpPr>
        <p:spPr>
          <a:xfrm>
            <a:off x="5083350" y="1940734"/>
            <a:ext cx="2346158" cy="461665"/>
          </a:xfrm>
          <a:prstGeom prst="rect">
            <a:avLst/>
          </a:prstGeom>
          <a:noFill/>
        </p:spPr>
        <p:txBody>
          <a:bodyPr wrap="square" rtlCol="0">
            <a:spAutoFit/>
          </a:bodyPr>
          <a:lstStyle/>
          <a:p>
            <a:r>
              <a:rPr lang="en-US" sz="2400" b="1" dirty="0" smtClean="0"/>
              <a:t>Teachers</a:t>
            </a:r>
          </a:p>
        </p:txBody>
      </p:sp>
      <p:sp>
        <p:nvSpPr>
          <p:cNvPr id="10" name="TextBox 9"/>
          <p:cNvSpPr txBox="1"/>
          <p:nvPr/>
        </p:nvSpPr>
        <p:spPr>
          <a:xfrm>
            <a:off x="2989256" y="5142425"/>
            <a:ext cx="2930324" cy="461665"/>
          </a:xfrm>
          <a:prstGeom prst="rect">
            <a:avLst/>
          </a:prstGeom>
          <a:noFill/>
        </p:spPr>
        <p:txBody>
          <a:bodyPr wrap="square" rtlCol="0">
            <a:spAutoFit/>
          </a:bodyPr>
          <a:lstStyle/>
          <a:p>
            <a:r>
              <a:rPr lang="en-US" sz="2400" b="1" dirty="0" smtClean="0"/>
              <a:t>Coaches</a:t>
            </a:r>
            <a:endParaRPr lang="en-US" sz="2400" b="1" dirty="0"/>
          </a:p>
        </p:txBody>
      </p:sp>
      <p:sp>
        <p:nvSpPr>
          <p:cNvPr id="14" name="TextBox 13"/>
          <p:cNvSpPr txBox="1"/>
          <p:nvPr/>
        </p:nvSpPr>
        <p:spPr>
          <a:xfrm>
            <a:off x="6920840" y="4619205"/>
            <a:ext cx="2483660" cy="461665"/>
          </a:xfrm>
          <a:prstGeom prst="rect">
            <a:avLst/>
          </a:prstGeom>
          <a:noFill/>
        </p:spPr>
        <p:txBody>
          <a:bodyPr wrap="square" rtlCol="0">
            <a:spAutoFit/>
          </a:bodyPr>
          <a:lstStyle/>
          <a:p>
            <a:r>
              <a:rPr lang="en-US" sz="2400" b="1" dirty="0" smtClean="0"/>
              <a:t>Administrators</a:t>
            </a:r>
          </a:p>
        </p:txBody>
      </p:sp>
      <p:sp>
        <p:nvSpPr>
          <p:cNvPr id="16" name="TextBox 15"/>
          <p:cNvSpPr txBox="1"/>
          <p:nvPr/>
        </p:nvSpPr>
        <p:spPr>
          <a:xfrm>
            <a:off x="4659061" y="3617990"/>
            <a:ext cx="1597368" cy="461665"/>
          </a:xfrm>
          <a:prstGeom prst="rect">
            <a:avLst/>
          </a:prstGeom>
          <a:noFill/>
        </p:spPr>
        <p:txBody>
          <a:bodyPr wrap="square" rtlCol="0">
            <a:spAutoFit/>
          </a:bodyPr>
          <a:lstStyle/>
          <a:p>
            <a:r>
              <a:rPr lang="en-US" sz="2400" b="1" dirty="0" smtClean="0"/>
              <a:t>Parents</a:t>
            </a:r>
          </a:p>
        </p:txBody>
      </p:sp>
      <p:sp>
        <p:nvSpPr>
          <p:cNvPr id="17" name="TextBox 16"/>
          <p:cNvSpPr txBox="1"/>
          <p:nvPr/>
        </p:nvSpPr>
        <p:spPr>
          <a:xfrm>
            <a:off x="936954" y="4183904"/>
            <a:ext cx="1446230" cy="461665"/>
          </a:xfrm>
          <a:prstGeom prst="rect">
            <a:avLst/>
          </a:prstGeom>
          <a:noFill/>
        </p:spPr>
        <p:txBody>
          <a:bodyPr wrap="none" rtlCol="0">
            <a:spAutoFit/>
          </a:bodyPr>
          <a:lstStyle/>
          <a:p>
            <a:r>
              <a:rPr lang="en-US" sz="2400" b="1" dirty="0" smtClean="0">
                <a:solidFill>
                  <a:srgbClr val="002060"/>
                </a:solidFill>
              </a:rPr>
              <a:t>Highlands</a:t>
            </a:r>
            <a:endParaRPr lang="en-US" sz="2400" b="1" dirty="0">
              <a:solidFill>
                <a:srgbClr val="002060"/>
              </a:solidFill>
            </a:endParaRPr>
          </a:p>
        </p:txBody>
      </p:sp>
      <p:sp>
        <p:nvSpPr>
          <p:cNvPr id="18" name="TextBox 17"/>
          <p:cNvSpPr txBox="1"/>
          <p:nvPr/>
        </p:nvSpPr>
        <p:spPr>
          <a:xfrm>
            <a:off x="7802773" y="3242357"/>
            <a:ext cx="2499852" cy="461665"/>
          </a:xfrm>
          <a:prstGeom prst="rect">
            <a:avLst/>
          </a:prstGeom>
          <a:noFill/>
        </p:spPr>
        <p:txBody>
          <a:bodyPr wrap="none" rtlCol="0">
            <a:spAutoFit/>
          </a:bodyPr>
          <a:lstStyle/>
          <a:p>
            <a:r>
              <a:rPr lang="en-US" sz="2400" b="1" dirty="0" smtClean="0">
                <a:solidFill>
                  <a:srgbClr val="0070C0"/>
                </a:solidFill>
              </a:rPr>
              <a:t>Atlantic Highlands</a:t>
            </a:r>
            <a:endParaRPr lang="en-US" sz="2400" b="1" dirty="0">
              <a:solidFill>
                <a:srgbClr val="0070C0"/>
              </a:solidFill>
            </a:endParaRPr>
          </a:p>
        </p:txBody>
      </p:sp>
    </p:spTree>
    <p:extLst>
      <p:ext uri="{BB962C8B-B14F-4D97-AF65-F5344CB8AC3E}">
        <p14:creationId xmlns:p14="http://schemas.microsoft.com/office/powerpoint/2010/main" val="1272670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6000" dirty="0" smtClean="0">
                <a:solidFill>
                  <a:srgbClr val="003296"/>
                </a:solidFill>
              </a:rPr>
              <a:t>Signage</a:t>
            </a:r>
            <a:endParaRPr lang="en-US" sz="6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a:bodyPr>
          <a:lstStyle/>
          <a:p>
            <a:pPr marL="1081278" lvl="3" indent="-514350">
              <a:spcBef>
                <a:spcPts val="200"/>
              </a:spcBef>
              <a:spcAft>
                <a:spcPts val="400"/>
              </a:spcAft>
              <a:buClr>
                <a:srgbClr val="53B1EB"/>
              </a:buClr>
              <a:buFont typeface="+mj-lt"/>
              <a:buAutoNum type="arabicPeriod"/>
            </a:pPr>
            <a:endParaRPr lang="en-US" sz="3000" dirty="0"/>
          </a:p>
          <a:p>
            <a:pPr marL="566928" lvl="3" indent="0">
              <a:spcBef>
                <a:spcPts val="200"/>
              </a:spcBef>
              <a:spcAft>
                <a:spcPts val="400"/>
              </a:spcAft>
              <a:buClr>
                <a:srgbClr val="53B1EB"/>
              </a:buClr>
              <a:buNone/>
            </a:pPr>
            <a:r>
              <a:rPr lang="en-US" sz="3000" dirty="0" smtClean="0"/>
              <a:t>As you walk around our grounds signage is lacking</a:t>
            </a:r>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dirty="0" smtClean="0"/>
              <a:t>We can use signage to help identify where you are, offer direction, and to highlight and promote HHRS.</a:t>
            </a:r>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r>
              <a:rPr lang="en-US" sz="3000" dirty="0" smtClean="0"/>
              <a:t>We can possibly fund this ourselves or broaden the vision and seek sponsorships from local business or families and we can mutually benefit by supporting the school and offer exposure.</a:t>
            </a:r>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73904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1325563"/>
          </a:xfrm>
        </p:spPr>
        <p:txBody>
          <a:bodyPr>
            <a:normAutofit/>
          </a:bodyPr>
          <a:lstStyle/>
          <a:p>
            <a:r>
              <a:rPr lang="en-US" sz="8000" dirty="0" err="1" smtClean="0">
                <a:solidFill>
                  <a:srgbClr val="003296"/>
                </a:solidFill>
              </a:rPr>
              <a:t>Reccommendations</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fontScale="92500" lnSpcReduction="20000"/>
          </a:bodyPr>
          <a:lstStyle/>
          <a:p>
            <a:pPr marL="566928" lvl="3" indent="0">
              <a:spcBef>
                <a:spcPts val="200"/>
              </a:spcBef>
              <a:spcAft>
                <a:spcPts val="400"/>
              </a:spcAft>
              <a:buClr>
                <a:srgbClr val="53B1EB"/>
              </a:buClr>
              <a:buNone/>
            </a:pPr>
            <a:r>
              <a:rPr lang="en-US" sz="2100" b="1" u="sng" dirty="0" smtClean="0">
                <a:solidFill>
                  <a:srgbClr val="0070C0"/>
                </a:solidFill>
              </a:rPr>
              <a:t>Multi-Purpose Training Room</a:t>
            </a:r>
            <a:r>
              <a:rPr lang="en-US" sz="2100" dirty="0" smtClean="0"/>
              <a:t>:  As the project progresses we request as much support as can be afforded to see the project through and to furnish the space with the appropriate equipment  making it as functional and dynamic as possible</a:t>
            </a:r>
          </a:p>
          <a:p>
            <a:pPr marL="566928" lvl="3" indent="0">
              <a:spcBef>
                <a:spcPts val="200"/>
              </a:spcBef>
              <a:spcAft>
                <a:spcPts val="400"/>
              </a:spcAft>
              <a:buClr>
                <a:srgbClr val="53B1EB"/>
              </a:buClr>
              <a:buNone/>
            </a:pPr>
            <a:r>
              <a:rPr lang="en-US" sz="2100" b="1" u="sng" dirty="0" smtClean="0">
                <a:solidFill>
                  <a:srgbClr val="0070C0"/>
                </a:solidFill>
              </a:rPr>
              <a:t>Full Time Trainer</a:t>
            </a:r>
            <a:r>
              <a:rPr lang="en-US" sz="2100" dirty="0" smtClean="0"/>
              <a:t>:  Achieved</a:t>
            </a:r>
          </a:p>
          <a:p>
            <a:pPr marL="566928" lvl="3" indent="0">
              <a:spcBef>
                <a:spcPts val="200"/>
              </a:spcBef>
              <a:spcAft>
                <a:spcPts val="400"/>
              </a:spcAft>
              <a:buClr>
                <a:srgbClr val="53B1EB"/>
              </a:buClr>
              <a:buNone/>
            </a:pPr>
            <a:r>
              <a:rPr lang="en-US" sz="2100" b="1" u="sng" dirty="0" smtClean="0">
                <a:solidFill>
                  <a:srgbClr val="0070C0"/>
                </a:solidFill>
              </a:rPr>
              <a:t>Dedicated Grounds Keeper</a:t>
            </a:r>
            <a:r>
              <a:rPr lang="en-US" sz="2100" dirty="0" smtClean="0"/>
              <a:t>:  Achieved</a:t>
            </a:r>
          </a:p>
          <a:p>
            <a:pPr marL="566928" lvl="3" indent="0">
              <a:spcBef>
                <a:spcPts val="200"/>
              </a:spcBef>
              <a:spcAft>
                <a:spcPts val="400"/>
              </a:spcAft>
              <a:buClr>
                <a:srgbClr val="53B1EB"/>
              </a:buClr>
              <a:buNone/>
            </a:pPr>
            <a:r>
              <a:rPr lang="en-US" sz="2100" b="1" u="sng" dirty="0">
                <a:solidFill>
                  <a:srgbClr val="0070C0"/>
                </a:solidFill>
              </a:rPr>
              <a:t>Multi-Purpose Turf &amp; Current Field Facility Improvement Plan Committee</a:t>
            </a:r>
            <a:r>
              <a:rPr lang="en-US" sz="2100" dirty="0"/>
              <a:t>:  Create a specific committee to procure and assess feasibility and estimates for a multi-purpose turf field (full, partial options with cost) and do an existing field and facility assessment, identify areas of need to provide an improvement plan (with cost).  The committee will report to the board with their assessment and recommendation with next best option for review and consideration.</a:t>
            </a:r>
          </a:p>
          <a:p>
            <a:pPr marL="566928" lvl="3" indent="0">
              <a:spcBef>
                <a:spcPts val="200"/>
              </a:spcBef>
              <a:spcAft>
                <a:spcPts val="400"/>
              </a:spcAft>
              <a:buClr>
                <a:srgbClr val="53B1EB"/>
              </a:buClr>
              <a:buNone/>
            </a:pPr>
            <a:r>
              <a:rPr lang="en-US" sz="2100" b="1" u="sng" dirty="0" err="1" smtClean="0">
                <a:solidFill>
                  <a:srgbClr val="0070C0"/>
                </a:solidFill>
              </a:rPr>
              <a:t>Kavookjian</a:t>
            </a:r>
            <a:r>
              <a:rPr lang="en-US" sz="2100" b="1" u="sng" dirty="0" smtClean="0">
                <a:solidFill>
                  <a:srgbClr val="0070C0"/>
                </a:solidFill>
              </a:rPr>
              <a:t> Field</a:t>
            </a:r>
            <a:r>
              <a:rPr lang="en-US" sz="2100" dirty="0" smtClean="0"/>
              <a:t>:  Support where appropriate the shared costs that may arise with field improvements and assisting with facilitating or promoting the submission of municipal grants by the town. </a:t>
            </a:r>
          </a:p>
          <a:p>
            <a:pPr marL="566928" lvl="3" indent="0">
              <a:spcBef>
                <a:spcPts val="200"/>
              </a:spcBef>
              <a:spcAft>
                <a:spcPts val="400"/>
              </a:spcAft>
              <a:buClr>
                <a:srgbClr val="53B1EB"/>
              </a:buClr>
              <a:buNone/>
            </a:pPr>
            <a:r>
              <a:rPr lang="en-US" sz="2100" b="1" u="sng" dirty="0" smtClean="0">
                <a:solidFill>
                  <a:srgbClr val="0070C0"/>
                </a:solidFill>
              </a:rPr>
              <a:t>Formal Annual State of the Athletic Program Review &amp; Report</a:t>
            </a:r>
            <a:r>
              <a:rPr lang="en-US" sz="2100" dirty="0" smtClean="0"/>
              <a:t>:  Request that the </a:t>
            </a:r>
            <a:r>
              <a:rPr lang="en-US" sz="2100" dirty="0"/>
              <a:t>Dean of Student-Athletics </a:t>
            </a:r>
            <a:r>
              <a:rPr lang="en-US" sz="2100" dirty="0" smtClean="0"/>
              <a:t> deliver a  formal review and assessment at a Board of Education Meeting annually to cover the state of the athletic program.</a:t>
            </a:r>
          </a:p>
          <a:p>
            <a:pPr marL="566928" lvl="3" indent="0">
              <a:spcBef>
                <a:spcPts val="200"/>
              </a:spcBef>
              <a:spcAft>
                <a:spcPts val="400"/>
              </a:spcAft>
              <a:buClr>
                <a:srgbClr val="53B1EB"/>
              </a:buClr>
              <a:buNone/>
            </a:pPr>
            <a:r>
              <a:rPr lang="en-US" sz="2200" b="1" u="sng" dirty="0" smtClean="0">
                <a:solidFill>
                  <a:srgbClr val="0070C0"/>
                </a:solidFill>
              </a:rPr>
              <a:t>Alternative Activity Program</a:t>
            </a:r>
            <a:r>
              <a:rPr lang="en-US" sz="2200" dirty="0" smtClean="0"/>
              <a:t>:  Create an after school activity program offering an outlet for kids not on a team to participate in intramural </a:t>
            </a:r>
            <a:r>
              <a:rPr lang="en-US" sz="2200" dirty="0" smtClean="0"/>
              <a:t>sports or activities.</a:t>
            </a:r>
            <a:endParaRPr lang="en-US" sz="2200" dirty="0" smtClean="0"/>
          </a:p>
          <a:p>
            <a:pPr marL="566928" lvl="3" indent="0">
              <a:spcBef>
                <a:spcPts val="200"/>
              </a:spcBef>
              <a:spcAft>
                <a:spcPts val="400"/>
              </a:spcAft>
              <a:buClr>
                <a:srgbClr val="53B1EB"/>
              </a:buClr>
              <a:buNone/>
            </a:pPr>
            <a:r>
              <a:rPr lang="en-US" sz="2200" b="1" u="sng" dirty="0" smtClean="0">
                <a:solidFill>
                  <a:srgbClr val="0070C0"/>
                </a:solidFill>
              </a:rPr>
              <a:t>Signage Committee</a:t>
            </a:r>
            <a:r>
              <a:rPr lang="en-US" sz="2200" dirty="0" smtClean="0"/>
              <a:t>:  Create an ad hoc committee to assess the grounds and develop a signage plan to help identify type and placement for best effect, identify cost and funding options or alternatives.</a:t>
            </a:r>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124219"/>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71326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642" y="1529542"/>
            <a:ext cx="11801747" cy="4584584"/>
          </a:xfrm>
        </p:spPr>
        <p:txBody>
          <a:bodyPr>
            <a:normAutofit/>
          </a:bodyPr>
          <a:lstStyle/>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019" y="1549401"/>
            <a:ext cx="10180655" cy="2459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3303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Committee Members</a:t>
            </a:r>
            <a:endParaRPr lang="en-US" sz="8000" dirty="0">
              <a:solidFill>
                <a:srgbClr val="003296"/>
              </a:solidFill>
            </a:endParaRPr>
          </a:p>
        </p:txBody>
      </p:sp>
      <p:sp>
        <p:nvSpPr>
          <p:cNvPr id="3" name="Content Placeholder 2"/>
          <p:cNvSpPr>
            <a:spLocks noGrp="1"/>
          </p:cNvSpPr>
          <p:nvPr>
            <p:ph idx="1"/>
          </p:nvPr>
        </p:nvSpPr>
        <p:spPr>
          <a:xfrm>
            <a:off x="157642" y="1529542"/>
            <a:ext cx="11801747" cy="4584584"/>
          </a:xfrm>
        </p:spPr>
        <p:txBody>
          <a:bodyPr>
            <a:normAutofit fontScale="77500" lnSpcReduction="20000"/>
          </a:bodyPr>
          <a:lstStyle/>
          <a:p>
            <a:pPr marL="1081278" lvl="3" indent="-514350">
              <a:spcBef>
                <a:spcPts val="200"/>
              </a:spcBef>
              <a:spcAft>
                <a:spcPts val="400"/>
              </a:spcAft>
              <a:buClr>
                <a:srgbClr val="53B1EB"/>
              </a:buClr>
              <a:buFont typeface="+mj-lt"/>
              <a:buAutoNum type="arabicPeriod"/>
            </a:pPr>
            <a:endParaRPr lang="en-US" sz="3000" dirty="0"/>
          </a:p>
          <a:p>
            <a:pPr marL="566928" lvl="3" indent="0">
              <a:spcBef>
                <a:spcPts val="200"/>
              </a:spcBef>
              <a:spcAft>
                <a:spcPts val="400"/>
              </a:spcAft>
              <a:buClr>
                <a:srgbClr val="53B1EB"/>
              </a:buClr>
              <a:buNone/>
            </a:pPr>
            <a:r>
              <a:rPr lang="en-US" sz="3000" dirty="0"/>
              <a:t>Dr. Susan Compton		Tri-District Superintendent</a:t>
            </a:r>
          </a:p>
          <a:p>
            <a:pPr marL="566928" lvl="3" indent="0">
              <a:spcBef>
                <a:spcPts val="200"/>
              </a:spcBef>
              <a:spcAft>
                <a:spcPts val="400"/>
              </a:spcAft>
              <a:buClr>
                <a:srgbClr val="53B1EB"/>
              </a:buClr>
              <a:buNone/>
            </a:pPr>
            <a:r>
              <a:rPr lang="en-US" sz="3000" dirty="0" smtClean="0"/>
              <a:t>Benson </a:t>
            </a:r>
            <a:r>
              <a:rPr lang="en-US" sz="3000" dirty="0" smtClean="0"/>
              <a:t>Chiles			Parent</a:t>
            </a:r>
          </a:p>
          <a:p>
            <a:pPr marL="566928" lvl="3" indent="0">
              <a:spcBef>
                <a:spcPts val="200"/>
              </a:spcBef>
              <a:spcAft>
                <a:spcPts val="400"/>
              </a:spcAft>
              <a:buClr>
                <a:srgbClr val="53B1EB"/>
              </a:buClr>
              <a:buNone/>
            </a:pPr>
            <a:r>
              <a:rPr lang="en-US" sz="3000" dirty="0"/>
              <a:t>Tracy </a:t>
            </a:r>
            <a:r>
              <a:rPr lang="en-US" sz="3000" dirty="0" err="1"/>
              <a:t>Diovisalvi</a:t>
            </a:r>
            <a:r>
              <a:rPr lang="en-US" sz="3000" dirty="0"/>
              <a:t>			Parent</a:t>
            </a:r>
          </a:p>
          <a:p>
            <a:pPr marL="566928" lvl="3" indent="0">
              <a:spcBef>
                <a:spcPts val="200"/>
              </a:spcBef>
              <a:spcAft>
                <a:spcPts val="400"/>
              </a:spcAft>
              <a:buClr>
                <a:srgbClr val="53B1EB"/>
              </a:buClr>
              <a:buNone/>
            </a:pPr>
            <a:r>
              <a:rPr lang="en-US" sz="3000" dirty="0"/>
              <a:t>Vincent Esposito		</a:t>
            </a:r>
            <a:r>
              <a:rPr lang="en-US" sz="3000" dirty="0" smtClean="0"/>
              <a:t>	HHRS Dean </a:t>
            </a:r>
            <a:r>
              <a:rPr lang="en-US" sz="3000" dirty="0"/>
              <a:t>of </a:t>
            </a:r>
            <a:r>
              <a:rPr lang="en-US" sz="3000" dirty="0" smtClean="0"/>
              <a:t>Student &amp; Athletics</a:t>
            </a:r>
            <a:endParaRPr lang="en-US" sz="3000" dirty="0"/>
          </a:p>
          <a:p>
            <a:pPr marL="566928" lvl="3" indent="0">
              <a:spcBef>
                <a:spcPts val="200"/>
              </a:spcBef>
              <a:spcAft>
                <a:spcPts val="400"/>
              </a:spcAft>
              <a:buClr>
                <a:srgbClr val="53B1EB"/>
              </a:buClr>
              <a:buNone/>
            </a:pPr>
            <a:r>
              <a:rPr lang="en-US" sz="3000" dirty="0" smtClean="0"/>
              <a:t>Claire </a:t>
            </a:r>
            <a:r>
              <a:rPr lang="en-US" sz="3000" dirty="0" err="1" smtClean="0"/>
              <a:t>Kozic</a:t>
            </a:r>
            <a:r>
              <a:rPr lang="en-US" sz="3000" dirty="0" smtClean="0"/>
              <a:t>		</a:t>
            </a:r>
            <a:r>
              <a:rPr lang="en-US" sz="3000" dirty="0" smtClean="0"/>
              <a:t>	</a:t>
            </a:r>
            <a:r>
              <a:rPr lang="en-US" sz="3000" dirty="0" smtClean="0"/>
              <a:t>Parent</a:t>
            </a:r>
          </a:p>
          <a:p>
            <a:pPr marL="566928" lvl="3" indent="0">
              <a:spcBef>
                <a:spcPts val="200"/>
              </a:spcBef>
              <a:spcAft>
                <a:spcPts val="400"/>
              </a:spcAft>
              <a:buClr>
                <a:srgbClr val="53B1EB"/>
              </a:buClr>
              <a:buNone/>
            </a:pPr>
            <a:r>
              <a:rPr lang="en-US" sz="3000" dirty="0" smtClean="0"/>
              <a:t>Pat Hagan				Parent</a:t>
            </a:r>
          </a:p>
          <a:p>
            <a:pPr marL="566928" lvl="3" indent="0">
              <a:spcBef>
                <a:spcPts val="200"/>
              </a:spcBef>
              <a:spcAft>
                <a:spcPts val="400"/>
              </a:spcAft>
              <a:buClr>
                <a:srgbClr val="53B1EB"/>
              </a:buClr>
              <a:buNone/>
            </a:pPr>
            <a:r>
              <a:rPr lang="en-US" sz="3000" dirty="0"/>
              <a:t>Kim </a:t>
            </a:r>
            <a:r>
              <a:rPr lang="en-US" sz="3000" dirty="0" err="1"/>
              <a:t>Karaman</a:t>
            </a:r>
            <a:r>
              <a:rPr lang="en-US" sz="3000" dirty="0"/>
              <a:t>			HHRS Staff Member</a:t>
            </a:r>
          </a:p>
          <a:p>
            <a:pPr marL="566928" lvl="3" indent="0">
              <a:spcBef>
                <a:spcPts val="200"/>
              </a:spcBef>
              <a:spcAft>
                <a:spcPts val="400"/>
              </a:spcAft>
              <a:buClr>
                <a:srgbClr val="53B1EB"/>
              </a:buClr>
              <a:buNone/>
            </a:pPr>
            <a:r>
              <a:rPr lang="en-US" sz="3000" dirty="0"/>
              <a:t>Lenore </a:t>
            </a:r>
            <a:r>
              <a:rPr lang="en-US" sz="3000" dirty="0" err="1"/>
              <a:t>Kingsmore</a:t>
            </a:r>
            <a:r>
              <a:rPr lang="en-US" sz="3000" dirty="0"/>
              <a:t>			HHRS Principal</a:t>
            </a:r>
          </a:p>
          <a:p>
            <a:pPr marL="566928" lvl="3" indent="0">
              <a:spcBef>
                <a:spcPts val="200"/>
              </a:spcBef>
              <a:spcAft>
                <a:spcPts val="400"/>
              </a:spcAft>
              <a:buClr>
                <a:srgbClr val="53B1EB"/>
              </a:buClr>
              <a:buNone/>
            </a:pPr>
            <a:r>
              <a:rPr lang="en-US" sz="3000" dirty="0"/>
              <a:t>Melissa Mohr			BOE Member / Parent</a:t>
            </a:r>
          </a:p>
          <a:p>
            <a:pPr marL="566928" lvl="3" indent="0">
              <a:spcBef>
                <a:spcPts val="200"/>
              </a:spcBef>
              <a:spcAft>
                <a:spcPts val="400"/>
              </a:spcAft>
              <a:buClr>
                <a:srgbClr val="53B1EB"/>
              </a:buClr>
              <a:buNone/>
            </a:pPr>
            <a:r>
              <a:rPr lang="en-US" sz="3000" dirty="0"/>
              <a:t>Jay </a:t>
            </a:r>
            <a:r>
              <a:rPr lang="en-US" sz="3000" dirty="0" err="1"/>
              <a:t>Mullan</a:t>
            </a:r>
            <a:r>
              <a:rPr lang="en-US" sz="3000" dirty="0"/>
              <a:t>				BOE Member</a:t>
            </a:r>
          </a:p>
          <a:p>
            <a:pPr marL="566928" lvl="3" indent="0">
              <a:spcBef>
                <a:spcPts val="200"/>
              </a:spcBef>
              <a:spcAft>
                <a:spcPts val="400"/>
              </a:spcAft>
              <a:buClr>
                <a:srgbClr val="53B1EB"/>
              </a:buClr>
              <a:buNone/>
            </a:pPr>
            <a:r>
              <a:rPr lang="en-US" sz="3000" dirty="0"/>
              <a:t>Janet Sherlock		 	HHRS Staff Member – Business Administrator</a:t>
            </a:r>
          </a:p>
          <a:p>
            <a:pPr marL="566928" lvl="3" indent="0">
              <a:spcBef>
                <a:spcPts val="200"/>
              </a:spcBef>
              <a:spcAft>
                <a:spcPts val="400"/>
              </a:spcAft>
              <a:buClr>
                <a:srgbClr val="53B1EB"/>
              </a:buClr>
              <a:buNone/>
            </a:pPr>
            <a:r>
              <a:rPr lang="en-US" sz="3000" dirty="0" smtClean="0"/>
              <a:t>Steven Stabile			HHRS Staff Member</a:t>
            </a:r>
          </a:p>
          <a:p>
            <a:pPr marL="566928" lvl="3" indent="0">
              <a:spcBef>
                <a:spcPts val="200"/>
              </a:spcBef>
              <a:spcAft>
                <a:spcPts val="400"/>
              </a:spcAft>
              <a:buClr>
                <a:srgbClr val="53B1EB"/>
              </a:buClr>
              <a:buNone/>
            </a:pPr>
            <a:r>
              <a:rPr lang="en-US" sz="3000" dirty="0" smtClean="0"/>
              <a:t>Gail </a:t>
            </a:r>
            <a:r>
              <a:rPr lang="en-US" sz="3000" dirty="0"/>
              <a:t>Woods			BOE Member (Vice President)</a:t>
            </a:r>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93305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fontScale="90000"/>
          </a:bodyPr>
          <a:lstStyle/>
          <a:p>
            <a:r>
              <a:rPr lang="en-US" sz="8000" dirty="0" smtClean="0">
                <a:solidFill>
                  <a:srgbClr val="003296"/>
                </a:solidFill>
              </a:rPr>
              <a:t>The Admiral Athletic Program Mission &amp; Vision</a:t>
            </a:r>
            <a:endParaRPr lang="en-US" sz="8000" dirty="0">
              <a:solidFill>
                <a:srgbClr val="003296"/>
              </a:solidFill>
            </a:endParaRPr>
          </a:p>
        </p:txBody>
      </p:sp>
      <p:sp>
        <p:nvSpPr>
          <p:cNvPr id="3" name="Content Placeholder 2"/>
          <p:cNvSpPr>
            <a:spLocks noGrp="1"/>
          </p:cNvSpPr>
          <p:nvPr>
            <p:ph idx="1"/>
          </p:nvPr>
        </p:nvSpPr>
        <p:spPr>
          <a:xfrm>
            <a:off x="0" y="2119461"/>
            <a:ext cx="12034358" cy="4584584"/>
          </a:xfrm>
        </p:spPr>
        <p:txBody>
          <a:bodyPr>
            <a:normAutofit fontScale="92500" lnSpcReduction="20000"/>
          </a:bodyPr>
          <a:lstStyle/>
          <a:p>
            <a:pPr marL="566928" lvl="3" indent="0">
              <a:spcBef>
                <a:spcPts val="200"/>
              </a:spcBef>
              <a:spcAft>
                <a:spcPts val="400"/>
              </a:spcAft>
              <a:buClr>
                <a:srgbClr val="53B1EB"/>
              </a:buClr>
              <a:buNone/>
            </a:pPr>
            <a:endParaRPr lang="en-US" sz="2400" b="1" u="sng" dirty="0" smtClean="0"/>
          </a:p>
          <a:p>
            <a:pPr marL="566928" lvl="3" indent="0">
              <a:spcBef>
                <a:spcPts val="200"/>
              </a:spcBef>
              <a:spcAft>
                <a:spcPts val="400"/>
              </a:spcAft>
              <a:buClr>
                <a:srgbClr val="53B1EB"/>
              </a:buClr>
              <a:buNone/>
            </a:pPr>
            <a:r>
              <a:rPr lang="en-US" sz="2400" b="1" u="sng" dirty="0" smtClean="0"/>
              <a:t>Admiral </a:t>
            </a:r>
            <a:r>
              <a:rPr lang="en-US" sz="2400" b="1" u="sng" dirty="0"/>
              <a:t>Mission:</a:t>
            </a:r>
            <a:r>
              <a:rPr lang="en-US" sz="2400" b="1" dirty="0"/>
              <a:t> </a:t>
            </a:r>
            <a:endParaRPr lang="en-US" sz="2400" b="1" dirty="0"/>
          </a:p>
          <a:p>
            <a:pPr marL="566928" lvl="3" indent="0">
              <a:spcBef>
                <a:spcPts val="200"/>
              </a:spcBef>
              <a:spcAft>
                <a:spcPts val="400"/>
              </a:spcAft>
              <a:buClr>
                <a:srgbClr val="53B1EB"/>
              </a:buClr>
              <a:buNone/>
            </a:pPr>
            <a:r>
              <a:rPr lang="en-US" sz="1600" b="1" dirty="0" smtClean="0"/>
              <a:t>We </a:t>
            </a:r>
            <a:r>
              <a:rPr lang="en-US" sz="1600" b="1" dirty="0"/>
              <a:t>utilize the core values of </a:t>
            </a:r>
            <a:r>
              <a:rPr lang="en-US" sz="3200" b="1" dirty="0">
                <a:solidFill>
                  <a:schemeClr val="accent5">
                    <a:lumMod val="50000"/>
                  </a:schemeClr>
                </a:solidFill>
              </a:rPr>
              <a:t>character</a:t>
            </a:r>
            <a:r>
              <a:rPr lang="en-US" sz="1600" b="1" dirty="0">
                <a:solidFill>
                  <a:schemeClr val="accent5">
                    <a:lumMod val="50000"/>
                  </a:schemeClr>
                </a:solidFill>
              </a:rPr>
              <a:t>, </a:t>
            </a:r>
            <a:r>
              <a:rPr lang="en-US" sz="3200" b="1" dirty="0">
                <a:solidFill>
                  <a:schemeClr val="accent5">
                    <a:lumMod val="50000"/>
                  </a:schemeClr>
                </a:solidFill>
              </a:rPr>
              <a:t>community</a:t>
            </a:r>
            <a:r>
              <a:rPr lang="en-US" sz="1600" b="1" dirty="0">
                <a:solidFill>
                  <a:schemeClr val="accent5">
                    <a:lumMod val="50000"/>
                  </a:schemeClr>
                </a:solidFill>
              </a:rPr>
              <a:t> </a:t>
            </a:r>
            <a:r>
              <a:rPr lang="en-US" sz="1600" b="1" dirty="0"/>
              <a:t>and </a:t>
            </a:r>
            <a:r>
              <a:rPr lang="en-US" sz="3200" b="1" dirty="0">
                <a:solidFill>
                  <a:schemeClr val="accent5">
                    <a:lumMod val="50000"/>
                  </a:schemeClr>
                </a:solidFill>
              </a:rPr>
              <a:t>sportsmanship</a:t>
            </a:r>
            <a:r>
              <a:rPr lang="en-US" sz="1600" b="1" dirty="0">
                <a:solidFill>
                  <a:schemeClr val="accent5">
                    <a:lumMod val="50000"/>
                  </a:schemeClr>
                </a:solidFill>
              </a:rPr>
              <a:t> </a:t>
            </a:r>
            <a:r>
              <a:rPr lang="en-US" sz="1600" b="1" dirty="0"/>
              <a:t>to teach life skills that will translate both on and off the field of play.</a:t>
            </a:r>
            <a:br>
              <a:rPr lang="en-US" sz="1600" b="1" dirty="0"/>
            </a:br>
            <a:endParaRPr lang="en-US" sz="1600" b="1" dirty="0" smtClean="0"/>
          </a:p>
          <a:p>
            <a:pPr marL="566928" lvl="3" indent="0">
              <a:spcBef>
                <a:spcPts val="200"/>
              </a:spcBef>
              <a:spcAft>
                <a:spcPts val="400"/>
              </a:spcAft>
              <a:buClr>
                <a:srgbClr val="53B1EB"/>
              </a:buClr>
              <a:buNone/>
            </a:pPr>
            <a:r>
              <a:rPr lang="en-US" sz="1600" b="1" dirty="0" smtClean="0"/>
              <a:t>Our </a:t>
            </a:r>
            <a:r>
              <a:rPr lang="en-US" sz="1600" b="1" dirty="0"/>
              <a:t>Scholar-Athletes will become </a:t>
            </a:r>
            <a:r>
              <a:rPr lang="en-US" sz="3200" b="1" dirty="0">
                <a:solidFill>
                  <a:schemeClr val="accent5">
                    <a:lumMod val="50000"/>
                  </a:schemeClr>
                </a:solidFill>
              </a:rPr>
              <a:t>pillars of our community </a:t>
            </a:r>
            <a:r>
              <a:rPr lang="en-US" sz="1600" b="1" dirty="0"/>
              <a:t>through the lessons they learn on the field of play</a:t>
            </a:r>
            <a:br>
              <a:rPr lang="en-US" sz="1600" b="1" dirty="0"/>
            </a:br>
            <a:r>
              <a:rPr lang="en-US" sz="1600" dirty="0"/>
              <a:t/>
            </a:r>
            <a:br>
              <a:rPr lang="en-US" sz="1600" dirty="0"/>
            </a:br>
            <a:r>
              <a:rPr lang="en-US" sz="2400" b="1" u="sng" dirty="0"/>
              <a:t>Admiral Vision:</a:t>
            </a:r>
            <a:r>
              <a:rPr lang="en-US" sz="2400" b="1" dirty="0"/>
              <a:t/>
            </a:r>
            <a:br>
              <a:rPr lang="en-US" sz="2400" b="1" dirty="0"/>
            </a:br>
            <a:endParaRPr lang="en-US" sz="1700" b="1" dirty="0" smtClean="0"/>
          </a:p>
          <a:p>
            <a:pPr marL="566928" lvl="3" indent="0">
              <a:spcBef>
                <a:spcPts val="200"/>
              </a:spcBef>
              <a:spcAft>
                <a:spcPts val="400"/>
              </a:spcAft>
              <a:buClr>
                <a:srgbClr val="53B1EB"/>
              </a:buClr>
              <a:buNone/>
            </a:pPr>
            <a:r>
              <a:rPr lang="en-US" sz="1600" b="1" dirty="0" smtClean="0"/>
              <a:t>We </a:t>
            </a:r>
            <a:r>
              <a:rPr lang="en-US" sz="1600" b="1" dirty="0"/>
              <a:t>offer an inclusive interscholastic program of athletics that competes both at the Monmouth County level and State level.</a:t>
            </a:r>
            <a:br>
              <a:rPr lang="en-US" sz="1600" b="1" dirty="0"/>
            </a:br>
            <a:endParaRPr lang="en-US" sz="1600" b="1" dirty="0" smtClean="0"/>
          </a:p>
          <a:p>
            <a:pPr marL="566928" lvl="3" indent="0">
              <a:spcBef>
                <a:spcPts val="200"/>
              </a:spcBef>
              <a:spcAft>
                <a:spcPts val="400"/>
              </a:spcAft>
              <a:buClr>
                <a:srgbClr val="53B1EB"/>
              </a:buClr>
              <a:buNone/>
            </a:pPr>
            <a:r>
              <a:rPr lang="en-US" sz="1600" b="1" dirty="0" smtClean="0"/>
              <a:t>We </a:t>
            </a:r>
            <a:r>
              <a:rPr lang="en-US" sz="1600" b="1" dirty="0"/>
              <a:t>will cultivate an atmosphere where all Scholar-Athletes develop a sincere </a:t>
            </a:r>
            <a:r>
              <a:rPr lang="en-US" sz="3200" b="1" dirty="0">
                <a:solidFill>
                  <a:schemeClr val="accent5">
                    <a:lumMod val="50000"/>
                  </a:schemeClr>
                </a:solidFill>
              </a:rPr>
              <a:t>love of sport and sportsmanship</a:t>
            </a:r>
            <a:br>
              <a:rPr lang="en-US" sz="3200" b="1" dirty="0">
                <a:solidFill>
                  <a:schemeClr val="accent5">
                    <a:lumMod val="50000"/>
                  </a:schemeClr>
                </a:solidFill>
              </a:rPr>
            </a:br>
            <a:endParaRPr lang="en-US" sz="3200" b="1" dirty="0" smtClean="0">
              <a:solidFill>
                <a:schemeClr val="accent5">
                  <a:lumMod val="50000"/>
                </a:schemeClr>
              </a:solidFill>
            </a:endParaRPr>
          </a:p>
          <a:p>
            <a:pPr marL="566928" lvl="3" indent="0">
              <a:spcBef>
                <a:spcPts val="200"/>
              </a:spcBef>
              <a:spcAft>
                <a:spcPts val="400"/>
              </a:spcAft>
              <a:buClr>
                <a:srgbClr val="53B1EB"/>
              </a:buClr>
              <a:buNone/>
            </a:pPr>
            <a:r>
              <a:rPr lang="en-US" sz="1600" b="1" dirty="0" smtClean="0"/>
              <a:t>Our </a:t>
            </a:r>
            <a:r>
              <a:rPr lang="en-US" sz="1600" b="1" dirty="0"/>
              <a:t>Scholar-Athletes will learn to be </a:t>
            </a:r>
            <a:r>
              <a:rPr lang="en-US" sz="3500" b="1" dirty="0">
                <a:solidFill>
                  <a:schemeClr val="accent5">
                    <a:lumMod val="50000"/>
                  </a:schemeClr>
                </a:solidFill>
              </a:rPr>
              <a:t>altruistic</a:t>
            </a:r>
            <a:r>
              <a:rPr lang="en-US" sz="1600" b="1" dirty="0"/>
              <a:t> and </a:t>
            </a:r>
            <a:r>
              <a:rPr lang="en-US" sz="3500" b="1" dirty="0">
                <a:solidFill>
                  <a:schemeClr val="accent5">
                    <a:lumMod val="50000"/>
                  </a:schemeClr>
                </a:solidFill>
              </a:rPr>
              <a:t>give back to the communities </a:t>
            </a:r>
            <a:r>
              <a:rPr lang="en-US" sz="1600" b="1" dirty="0"/>
              <a:t>of Atlantic Highlands and Highlands.  </a:t>
            </a:r>
            <a:r>
              <a:rPr lang="en-US" sz="1200" dirty="0"/>
              <a:t/>
            </a:r>
            <a:br>
              <a:rPr lang="en-US" sz="1200" dirty="0"/>
            </a:b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70520" y="1976974"/>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16800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6550"/>
            <a:ext cx="11353800" cy="1325563"/>
          </a:xfrm>
        </p:spPr>
        <p:txBody>
          <a:bodyPr>
            <a:normAutofit/>
          </a:bodyPr>
          <a:lstStyle/>
          <a:p>
            <a:r>
              <a:rPr lang="en-US" sz="8000" dirty="0" smtClean="0">
                <a:solidFill>
                  <a:srgbClr val="003296"/>
                </a:solidFill>
              </a:rPr>
              <a:t>Our Mission…..</a:t>
            </a:r>
            <a:endParaRPr lang="en-US" sz="8000" dirty="0">
              <a:solidFill>
                <a:srgbClr val="003296"/>
              </a:solidFill>
            </a:endParaRPr>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
        <p:nvSpPr>
          <p:cNvPr id="15" name="Content Placeholder 2"/>
          <p:cNvSpPr>
            <a:spLocks noGrp="1"/>
          </p:cNvSpPr>
          <p:nvPr>
            <p:ph idx="1"/>
          </p:nvPr>
        </p:nvSpPr>
        <p:spPr>
          <a:xfrm>
            <a:off x="376163" y="1714208"/>
            <a:ext cx="12034358" cy="4584584"/>
          </a:xfrm>
        </p:spPr>
        <p:txBody>
          <a:bodyPr>
            <a:normAutofit lnSpcReduction="10000"/>
          </a:bodyPr>
          <a:lstStyle/>
          <a:p>
            <a:pPr marL="566928" lvl="3" indent="0">
              <a:spcBef>
                <a:spcPts val="200"/>
              </a:spcBef>
              <a:spcAft>
                <a:spcPts val="400"/>
              </a:spcAft>
              <a:buClr>
                <a:srgbClr val="53B1EB"/>
              </a:buClr>
              <a:buNone/>
            </a:pPr>
            <a:endParaRPr lang="en-US" sz="2400" b="1" u="sng" dirty="0" smtClean="0"/>
          </a:p>
          <a:p>
            <a:pPr marL="566928" lvl="3" indent="0">
              <a:spcBef>
                <a:spcPts val="200"/>
              </a:spcBef>
              <a:spcAft>
                <a:spcPts val="400"/>
              </a:spcAft>
              <a:buClr>
                <a:srgbClr val="53B1EB"/>
              </a:buClr>
              <a:buNone/>
            </a:pPr>
            <a:r>
              <a:rPr lang="en-US" sz="3200" b="1" i="1" dirty="0" smtClean="0"/>
              <a:t>				    Pursue a vision</a:t>
            </a:r>
          </a:p>
          <a:p>
            <a:pPr marL="566928" lvl="3" indent="0">
              <a:spcBef>
                <a:spcPts val="200"/>
              </a:spcBef>
              <a:spcAft>
                <a:spcPts val="400"/>
              </a:spcAft>
              <a:buClr>
                <a:srgbClr val="53B1EB"/>
              </a:buClr>
              <a:buNone/>
            </a:pPr>
            <a:endParaRPr lang="en-US" sz="3200" b="1" i="1" dirty="0"/>
          </a:p>
          <a:p>
            <a:pPr marL="566928" lvl="3" indent="0">
              <a:spcBef>
                <a:spcPts val="200"/>
              </a:spcBef>
              <a:spcAft>
                <a:spcPts val="400"/>
              </a:spcAft>
              <a:buClr>
                <a:srgbClr val="53B1EB"/>
              </a:buClr>
              <a:buNone/>
            </a:pPr>
            <a:r>
              <a:rPr lang="en-US" sz="3200" dirty="0" smtClean="0"/>
              <a:t>Review programs and facilities</a:t>
            </a:r>
          </a:p>
          <a:p>
            <a:pPr marL="566928" lvl="3" indent="0">
              <a:spcBef>
                <a:spcPts val="200"/>
              </a:spcBef>
              <a:spcAft>
                <a:spcPts val="400"/>
              </a:spcAft>
              <a:buClr>
                <a:srgbClr val="53B1EB"/>
              </a:buClr>
              <a:buNone/>
            </a:pPr>
            <a:r>
              <a:rPr lang="en-US" sz="3200" dirty="0"/>
              <a:t>	</a:t>
            </a:r>
            <a:r>
              <a:rPr lang="en-US" sz="3200" dirty="0" smtClean="0"/>
              <a:t>Identify areas of need or improvement</a:t>
            </a:r>
          </a:p>
          <a:p>
            <a:pPr marL="566928" lvl="3" indent="0">
              <a:spcBef>
                <a:spcPts val="200"/>
              </a:spcBef>
              <a:spcAft>
                <a:spcPts val="400"/>
              </a:spcAft>
              <a:buClr>
                <a:srgbClr val="53B1EB"/>
              </a:buClr>
              <a:buNone/>
            </a:pPr>
            <a:r>
              <a:rPr lang="en-US" sz="3200" dirty="0" smtClean="0"/>
              <a:t>		Discuss  ways to optimize or realize ideas</a:t>
            </a:r>
          </a:p>
          <a:p>
            <a:pPr marL="566928" lvl="3" indent="0">
              <a:spcBef>
                <a:spcPts val="200"/>
              </a:spcBef>
              <a:spcAft>
                <a:spcPts val="400"/>
              </a:spcAft>
              <a:buClr>
                <a:srgbClr val="53B1EB"/>
              </a:buClr>
              <a:buNone/>
            </a:pPr>
            <a:r>
              <a:rPr lang="en-US" sz="3200" dirty="0"/>
              <a:t>	</a:t>
            </a:r>
            <a:r>
              <a:rPr lang="en-US" sz="3200" dirty="0" smtClean="0"/>
              <a:t>		Present recommendations to the board</a:t>
            </a:r>
          </a:p>
          <a:p>
            <a:pPr marL="566928" lvl="3" indent="0">
              <a:spcBef>
                <a:spcPts val="200"/>
              </a:spcBef>
              <a:spcAft>
                <a:spcPts val="400"/>
              </a:spcAft>
              <a:buClr>
                <a:srgbClr val="53B1EB"/>
              </a:buClr>
              <a:buNone/>
            </a:pPr>
            <a:r>
              <a:rPr lang="en-US" sz="1600" dirty="0"/>
              <a:t>	</a:t>
            </a:r>
            <a:r>
              <a:rPr lang="en-US" sz="1600" dirty="0" smtClean="0"/>
              <a:t>				</a:t>
            </a:r>
          </a:p>
          <a:p>
            <a:pPr marL="566928" lvl="3" indent="0">
              <a:spcBef>
                <a:spcPts val="200"/>
              </a:spcBef>
              <a:spcAft>
                <a:spcPts val="400"/>
              </a:spcAft>
              <a:buClr>
                <a:srgbClr val="53B1EB"/>
              </a:buClr>
              <a:buNone/>
            </a:pPr>
            <a:r>
              <a:rPr lang="en-US" sz="1600" dirty="0"/>
              <a:t>	</a:t>
            </a:r>
            <a:r>
              <a:rPr lang="en-US" sz="1600" dirty="0" smtClean="0"/>
              <a:t>				</a:t>
            </a:r>
          </a:p>
          <a:p>
            <a:pPr marL="566928" lvl="3" indent="0">
              <a:spcBef>
                <a:spcPts val="200"/>
              </a:spcBef>
              <a:spcAft>
                <a:spcPts val="400"/>
              </a:spcAft>
              <a:buClr>
                <a:srgbClr val="53B1EB"/>
              </a:buClr>
              <a:buNone/>
            </a:pPr>
            <a:r>
              <a:rPr lang="en-US" sz="3200" dirty="0" smtClean="0"/>
              <a:t>		 		</a:t>
            </a:r>
            <a:endParaRPr lang="en-US" sz="4000" b="1" i="1" dirty="0" smtClean="0"/>
          </a:p>
          <a:p>
            <a:pPr marL="566928" lvl="3" indent="0">
              <a:spcBef>
                <a:spcPts val="200"/>
              </a:spcBef>
              <a:spcAft>
                <a:spcPts val="400"/>
              </a:spcAft>
              <a:buClr>
                <a:srgbClr val="53B1EB"/>
              </a:buClr>
              <a:buNone/>
            </a:pPr>
            <a:endParaRPr lang="en-US" sz="3200" dirty="0"/>
          </a:p>
          <a:p>
            <a:pPr marL="566928" lvl="3" indent="0">
              <a:spcBef>
                <a:spcPts val="200"/>
              </a:spcBef>
              <a:spcAft>
                <a:spcPts val="400"/>
              </a:spcAft>
              <a:buClr>
                <a:srgbClr val="53B1EB"/>
              </a:buClr>
              <a:buNone/>
            </a:pPr>
            <a:endParaRPr lang="en-US" sz="3200" dirty="0"/>
          </a:p>
        </p:txBody>
      </p:sp>
    </p:spTree>
    <p:extLst>
      <p:ext uri="{BB962C8B-B14F-4D97-AF65-F5344CB8AC3E}">
        <p14:creationId xmlns:p14="http://schemas.microsoft.com/office/powerpoint/2010/main" val="30114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What is our goal?</a:t>
            </a:r>
            <a:endParaRPr lang="en-US" sz="8000" dirty="0">
              <a:solidFill>
                <a:srgbClr val="003296"/>
              </a:solidFill>
            </a:endParaRPr>
          </a:p>
        </p:txBody>
      </p:sp>
      <p:sp>
        <p:nvSpPr>
          <p:cNvPr id="3" name="Content Placeholder 2"/>
          <p:cNvSpPr>
            <a:spLocks noGrp="1"/>
          </p:cNvSpPr>
          <p:nvPr>
            <p:ph idx="1"/>
          </p:nvPr>
        </p:nvSpPr>
        <p:spPr>
          <a:xfrm>
            <a:off x="133689" y="1529542"/>
            <a:ext cx="11130985" cy="4584584"/>
          </a:xfrm>
        </p:spPr>
        <p:txBody>
          <a:bodyPr>
            <a:normAutofit/>
          </a:bodyPr>
          <a:lstStyle/>
          <a:p>
            <a:pPr marL="1081278" lvl="3" indent="-514350">
              <a:spcBef>
                <a:spcPts val="200"/>
              </a:spcBef>
              <a:spcAft>
                <a:spcPts val="400"/>
              </a:spcAft>
              <a:buClr>
                <a:srgbClr val="53B1EB"/>
              </a:buClr>
              <a:buFont typeface="+mj-lt"/>
              <a:buAutoNum type="arabicPeriod"/>
            </a:pPr>
            <a:endParaRPr lang="en-US" sz="3000" dirty="0" smtClean="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dirty="0" smtClean="0"/>
              <a:t>How can we help our kids be competitive and excel?</a:t>
            </a:r>
          </a:p>
          <a:p>
            <a:pPr marL="1081278" lvl="3" indent="-514350">
              <a:spcBef>
                <a:spcPts val="200"/>
              </a:spcBef>
              <a:spcAft>
                <a:spcPts val="400"/>
              </a:spcAft>
              <a:buClr>
                <a:srgbClr val="53B1EB"/>
              </a:buClr>
              <a:buFont typeface="+mj-lt"/>
              <a:buAutoNum type="arabicPeriod"/>
            </a:pPr>
            <a:endParaRPr lang="en-US" sz="3000" dirty="0" smtClean="0"/>
          </a:p>
          <a:p>
            <a:pPr marL="566928" lvl="3" indent="0">
              <a:spcBef>
                <a:spcPts val="200"/>
              </a:spcBef>
              <a:spcAft>
                <a:spcPts val="400"/>
              </a:spcAft>
              <a:buClr>
                <a:srgbClr val="53B1EB"/>
              </a:buClr>
              <a:buNone/>
            </a:pPr>
            <a:r>
              <a:rPr lang="en-US" sz="3000" dirty="0" smtClean="0"/>
              <a:t>How can we improve </a:t>
            </a:r>
            <a:r>
              <a:rPr lang="en-US" sz="3000" dirty="0" smtClean="0"/>
              <a:t>the student experience?</a:t>
            </a:r>
            <a:endParaRPr lang="en-US" sz="3000" dirty="0" smtClean="0"/>
          </a:p>
          <a:p>
            <a:pPr marL="566928" lvl="3" indent="0">
              <a:spcBef>
                <a:spcPts val="200"/>
              </a:spcBef>
              <a:spcAft>
                <a:spcPts val="400"/>
              </a:spcAft>
              <a:buClr>
                <a:srgbClr val="53B1EB"/>
              </a:buClr>
              <a:buNone/>
            </a:pPr>
            <a:endParaRPr lang="en-US" sz="3000" dirty="0" smtClean="0"/>
          </a:p>
          <a:p>
            <a:pPr marL="566928" lvl="3" indent="0">
              <a:spcBef>
                <a:spcPts val="200"/>
              </a:spcBef>
              <a:spcAft>
                <a:spcPts val="400"/>
              </a:spcAft>
              <a:buClr>
                <a:srgbClr val="53B1EB"/>
              </a:buClr>
              <a:buNone/>
            </a:pPr>
            <a:r>
              <a:rPr lang="en-US" sz="3000" dirty="0" smtClean="0"/>
              <a:t>How can we improve the community experience? </a:t>
            </a:r>
            <a:endParaRPr lang="en-US" sz="3000" dirty="0" smtClean="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1619" y="2921391"/>
            <a:ext cx="3704802" cy="3377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6800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Where did we start….</a:t>
            </a:r>
            <a:endParaRPr lang="en-US" sz="8000" dirty="0">
              <a:solidFill>
                <a:srgbClr val="003296"/>
              </a:solidFill>
            </a:endParaRPr>
          </a:p>
        </p:txBody>
      </p:sp>
      <p:sp>
        <p:nvSpPr>
          <p:cNvPr id="3" name="Content Placeholder 2"/>
          <p:cNvSpPr>
            <a:spLocks noGrp="1"/>
          </p:cNvSpPr>
          <p:nvPr>
            <p:ph idx="1"/>
          </p:nvPr>
        </p:nvSpPr>
        <p:spPr>
          <a:xfrm>
            <a:off x="-349373" y="1932849"/>
            <a:ext cx="11801747" cy="4584584"/>
          </a:xfrm>
        </p:spPr>
        <p:txBody>
          <a:bodyPr>
            <a:normAutofit/>
          </a:bodyPr>
          <a:lstStyle/>
          <a:p>
            <a:pPr marL="566928" lvl="3" indent="0">
              <a:spcBef>
                <a:spcPts val="200"/>
              </a:spcBef>
              <a:spcAft>
                <a:spcPts val="400"/>
              </a:spcAft>
              <a:buClr>
                <a:srgbClr val="53B1EB"/>
              </a:buClr>
              <a:buNone/>
            </a:pPr>
            <a:endParaRPr lang="en-US" sz="3600" dirty="0" smtClean="0"/>
          </a:p>
          <a:p>
            <a:pPr marL="566928" lvl="3" indent="0" algn="ctr">
              <a:spcBef>
                <a:spcPts val="200"/>
              </a:spcBef>
              <a:spcAft>
                <a:spcPts val="400"/>
              </a:spcAft>
              <a:buClr>
                <a:srgbClr val="53B1EB"/>
              </a:buClr>
              <a:buNone/>
            </a:pPr>
            <a:r>
              <a:rPr lang="en-US" sz="3600" dirty="0" smtClean="0"/>
              <a:t>We started with open discussions and broad strokes</a:t>
            </a:r>
          </a:p>
          <a:p>
            <a:pPr marL="566928" lvl="3" indent="0" algn="ctr">
              <a:spcBef>
                <a:spcPts val="200"/>
              </a:spcBef>
              <a:spcAft>
                <a:spcPts val="400"/>
              </a:spcAft>
              <a:buClr>
                <a:srgbClr val="53B1EB"/>
              </a:buClr>
              <a:buNone/>
            </a:pPr>
            <a:endParaRPr lang="en-US" sz="3600" dirty="0"/>
          </a:p>
          <a:p>
            <a:pPr marL="566928" lvl="3" indent="0" algn="ctr">
              <a:spcBef>
                <a:spcPts val="200"/>
              </a:spcBef>
              <a:spcAft>
                <a:spcPts val="400"/>
              </a:spcAft>
              <a:buClr>
                <a:srgbClr val="53B1EB"/>
              </a:buClr>
              <a:buNone/>
            </a:pPr>
            <a:r>
              <a:rPr lang="en-US" sz="3600" dirty="0" smtClean="0"/>
              <a:t>These discussions generated a lot good ideas</a:t>
            </a:r>
          </a:p>
          <a:p>
            <a:pPr marL="566928" lvl="3" indent="0">
              <a:spcBef>
                <a:spcPts val="200"/>
              </a:spcBef>
              <a:spcAft>
                <a:spcPts val="400"/>
              </a:spcAft>
              <a:buClr>
                <a:srgbClr val="53B1EB"/>
              </a:buClr>
              <a:buNone/>
            </a:pPr>
            <a:endParaRPr lang="en-US" sz="3200" dirty="0" smtClean="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16800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So many good ideas</a:t>
            </a:r>
            <a:endParaRPr lang="en-US" sz="8000" dirty="0">
              <a:solidFill>
                <a:srgbClr val="003296"/>
              </a:solidFill>
            </a:endParaRPr>
          </a:p>
        </p:txBody>
      </p:sp>
      <p:sp>
        <p:nvSpPr>
          <p:cNvPr id="3" name="Content Placeholder 2"/>
          <p:cNvSpPr>
            <a:spLocks noGrp="1"/>
          </p:cNvSpPr>
          <p:nvPr>
            <p:ph idx="1"/>
          </p:nvPr>
        </p:nvSpPr>
        <p:spPr>
          <a:xfrm>
            <a:off x="390253" y="1714208"/>
            <a:ext cx="11801747" cy="4584584"/>
          </a:xfrm>
        </p:spPr>
        <p:txBody>
          <a:bodyPr>
            <a:normAutofit/>
          </a:bodyPr>
          <a:lstStyle/>
          <a:p>
            <a:pPr marL="566928" lvl="3" indent="0">
              <a:spcBef>
                <a:spcPts val="200"/>
              </a:spcBef>
              <a:spcAft>
                <a:spcPts val="400"/>
              </a:spcAft>
              <a:buClr>
                <a:srgbClr val="53B1EB"/>
              </a:buClr>
              <a:buNone/>
            </a:pPr>
            <a:endParaRPr lang="en-US" sz="3200" dirty="0" smtClean="0"/>
          </a:p>
          <a:p>
            <a:pPr marL="566928" lvl="3" indent="0">
              <a:spcBef>
                <a:spcPts val="200"/>
              </a:spcBef>
              <a:spcAft>
                <a:spcPts val="400"/>
              </a:spcAft>
              <a:buClr>
                <a:srgbClr val="53B1EB"/>
              </a:buClr>
              <a:buNone/>
            </a:pPr>
            <a:r>
              <a:rPr lang="en-US" sz="3200" dirty="0" smtClean="0"/>
              <a:t>And </a:t>
            </a:r>
            <a:r>
              <a:rPr lang="en-US" sz="3200" dirty="0"/>
              <a:t>a</a:t>
            </a:r>
            <a:r>
              <a:rPr lang="en-US" sz="3200" dirty="0" smtClean="0"/>
              <a:t>s discussions progressed……</a:t>
            </a:r>
          </a:p>
          <a:p>
            <a:pPr marL="566928" lvl="3" indent="0">
              <a:spcBef>
                <a:spcPts val="200"/>
              </a:spcBef>
              <a:spcAft>
                <a:spcPts val="400"/>
              </a:spcAft>
              <a:buClr>
                <a:srgbClr val="53B1EB"/>
              </a:buClr>
              <a:buNone/>
            </a:pPr>
            <a:endParaRPr lang="en-US" sz="3200" dirty="0"/>
          </a:p>
          <a:p>
            <a:pPr marL="566928" lvl="3" indent="0">
              <a:spcBef>
                <a:spcPts val="200"/>
              </a:spcBef>
              <a:spcAft>
                <a:spcPts val="400"/>
              </a:spcAft>
              <a:buClr>
                <a:srgbClr val="53B1EB"/>
              </a:buClr>
              <a:buNone/>
            </a:pPr>
            <a:r>
              <a:rPr lang="en-US" sz="3200" dirty="0" smtClean="0"/>
              <a:t>Core areas and themes began to present themselves</a:t>
            </a:r>
          </a:p>
          <a:p>
            <a:pPr marL="566928" lvl="3" indent="0">
              <a:spcBef>
                <a:spcPts val="200"/>
              </a:spcBef>
              <a:spcAft>
                <a:spcPts val="400"/>
              </a:spcAft>
              <a:buClr>
                <a:srgbClr val="53B1EB"/>
              </a:buClr>
              <a:buNone/>
            </a:pPr>
            <a:endParaRPr lang="en-US" sz="3200" dirty="0" smtClean="0"/>
          </a:p>
          <a:p>
            <a:pPr marL="566928" lvl="3" indent="0">
              <a:spcBef>
                <a:spcPts val="200"/>
              </a:spcBef>
              <a:spcAft>
                <a:spcPts val="400"/>
              </a:spcAft>
              <a:buClr>
                <a:srgbClr val="53B1EB"/>
              </a:buClr>
              <a:buNone/>
            </a:pPr>
            <a:endParaRPr lang="en-US" sz="3200"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95450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1353800" cy="1325563"/>
          </a:xfrm>
        </p:spPr>
        <p:txBody>
          <a:bodyPr>
            <a:normAutofit/>
          </a:bodyPr>
          <a:lstStyle/>
          <a:p>
            <a:r>
              <a:rPr lang="en-US" sz="8000" dirty="0" smtClean="0">
                <a:solidFill>
                  <a:srgbClr val="003296"/>
                </a:solidFill>
              </a:rPr>
              <a:t>So many good ideas</a:t>
            </a:r>
            <a:endParaRPr lang="en-US" sz="8000" dirty="0">
              <a:solidFill>
                <a:srgbClr val="003296"/>
              </a:solidFill>
            </a:endParaRPr>
          </a:p>
        </p:txBody>
      </p:sp>
      <p:sp>
        <p:nvSpPr>
          <p:cNvPr id="3" name="Content Placeholder 2"/>
          <p:cNvSpPr>
            <a:spLocks noGrp="1"/>
          </p:cNvSpPr>
          <p:nvPr>
            <p:ph idx="1"/>
          </p:nvPr>
        </p:nvSpPr>
        <p:spPr>
          <a:xfrm>
            <a:off x="1030310" y="1918952"/>
            <a:ext cx="3284113" cy="309094"/>
          </a:xfrm>
        </p:spPr>
        <p:txBody>
          <a:bodyPr>
            <a:normAutofit fontScale="25000" lnSpcReduction="20000"/>
          </a:bodyPr>
          <a:lstStyle/>
          <a:p>
            <a:pPr marL="566928" lvl="3" indent="0">
              <a:spcBef>
                <a:spcPts val="200"/>
              </a:spcBef>
              <a:spcAft>
                <a:spcPts val="400"/>
              </a:spcAft>
              <a:buClr>
                <a:srgbClr val="53B1EB"/>
              </a:buClr>
              <a:buNone/>
            </a:pPr>
            <a:r>
              <a:rPr lang="en-US" sz="9600" b="1" dirty="0" smtClean="0"/>
              <a:t>Multi-Purpose Field</a:t>
            </a:r>
            <a:endParaRPr lang="en-US" sz="9600" b="1" dirty="0"/>
          </a:p>
          <a:p>
            <a:pPr marL="566928" lvl="3" indent="0">
              <a:spcBef>
                <a:spcPts val="200"/>
              </a:spcBef>
              <a:spcAft>
                <a:spcPts val="400"/>
              </a:spcAft>
              <a:buClr>
                <a:srgbClr val="53B1EB"/>
              </a:buClr>
              <a:buNone/>
            </a:pPr>
            <a:endParaRPr lang="en-US" sz="3000" dirty="0"/>
          </a:p>
          <a:p>
            <a:endParaRPr lang="en-US" dirty="0"/>
          </a:p>
        </p:txBody>
      </p:sp>
      <p:sp>
        <p:nvSpPr>
          <p:cNvPr id="7" name="Slide Number Placeholder 4"/>
          <p:cNvSpPr txBox="1">
            <a:spLocks/>
          </p:cNvSpPr>
          <p:nvPr/>
        </p:nvSpPr>
        <p:spPr>
          <a:xfrm>
            <a:off x="0" y="6550090"/>
            <a:ext cx="12192000" cy="307910"/>
          </a:xfrm>
          <a:prstGeom prst="rect">
            <a:avLst/>
          </a:prstGeom>
          <a:gradFill flip="none" rotWithShape="1">
            <a:gsLst>
              <a:gs pos="6000">
                <a:schemeClr val="accent1">
                  <a:lumMod val="5000"/>
                  <a:lumOff val="95000"/>
                </a:schemeClr>
              </a:gs>
              <a:gs pos="85000">
                <a:srgbClr val="97BAF3"/>
              </a:gs>
              <a:gs pos="100000">
                <a:schemeClr val="accent1">
                  <a:lumMod val="30000"/>
                  <a:lumOff val="70000"/>
                </a:schemeClr>
              </a:gs>
            </a:gsLst>
            <a:lin ang="16200000" scaled="1"/>
            <a:tileRect/>
          </a:gra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cxnSp>
        <p:nvCxnSpPr>
          <p:cNvPr id="8" name="Straight Connector 7"/>
          <p:cNvCxnSpPr/>
          <p:nvPr/>
        </p:nvCxnSpPr>
        <p:spPr>
          <a:xfrm>
            <a:off x="157642" y="1500456"/>
            <a:ext cx="10532525" cy="29086"/>
          </a:xfrm>
          <a:prstGeom prst="line">
            <a:avLst/>
          </a:prstGeom>
          <a:ln w="19050">
            <a:solidFill>
              <a:srgbClr val="003296"/>
            </a:solidFill>
          </a:ln>
        </p:spPr>
        <p:style>
          <a:lnRef idx="1">
            <a:schemeClr val="accent1"/>
          </a:lnRef>
          <a:fillRef idx="0">
            <a:schemeClr val="accent1"/>
          </a:fillRef>
          <a:effectRef idx="0">
            <a:schemeClr val="accent1"/>
          </a:effectRef>
          <a:fontRef idx="minor">
            <a:schemeClr val="tx1"/>
          </a:fontRef>
        </p:style>
      </p:cxnSp>
      <p:sp>
        <p:nvSpPr>
          <p:cNvPr id="11" name="Slide Number Placeholder 4"/>
          <p:cNvSpPr txBox="1">
            <a:spLocks/>
          </p:cNvSpPr>
          <p:nvPr/>
        </p:nvSpPr>
        <p:spPr>
          <a:xfrm>
            <a:off x="0" y="6484776"/>
            <a:ext cx="12192000" cy="65314"/>
          </a:xfrm>
          <a:prstGeom prst="rect">
            <a:avLst/>
          </a:prstGeom>
          <a:solidFill>
            <a:srgbClr val="002060">
              <a:alpha val="95000"/>
            </a:srgbClr>
          </a:solidFill>
          <a:ln>
            <a:solidFill>
              <a:srgbClr val="002060"/>
            </a:solid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3296"/>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4674" y="68867"/>
            <a:ext cx="694715" cy="1053496"/>
          </a:xfrm>
          <a:prstGeom prst="rect">
            <a:avLst/>
          </a:prstGeom>
        </p:spPr>
      </p:pic>
      <p:sp>
        <p:nvSpPr>
          <p:cNvPr id="12" name="Rectangle 11"/>
          <p:cNvSpPr/>
          <p:nvPr/>
        </p:nvSpPr>
        <p:spPr>
          <a:xfrm>
            <a:off x="0" y="6114126"/>
            <a:ext cx="12192000" cy="369332"/>
          </a:xfrm>
          <a:prstGeom prst="rect">
            <a:avLst/>
          </a:prstGeom>
          <a:noFill/>
        </p:spPr>
        <p:txBody>
          <a:bodyPr wrap="square" lIns="91440" tIns="45720" rIns="91440" bIns="45720">
            <a:spAutoFit/>
          </a:bodyPr>
          <a:lstStyle/>
          <a:p>
            <a:pPr algn="ctr"/>
            <a:r>
              <a:rPr lang="en-US" b="0" cap="none" spc="0" dirty="0" smtClean="0">
                <a:ln w="0"/>
                <a:solidFill>
                  <a:srgbClr val="002060"/>
                </a:solidFill>
                <a:effectLst>
                  <a:outerShdw blurRad="38100" dist="19050" dir="2700000" algn="tl" rotWithShape="0">
                    <a:schemeClr val="dk1">
                      <a:alpha val="40000"/>
                    </a:schemeClr>
                  </a:outerShdw>
                </a:effectLst>
              </a:rPr>
              <a:t>Henry Hudson Regional School</a:t>
            </a:r>
            <a:endParaRPr lang="en-US" b="0" cap="none" spc="0" dirty="0">
              <a:ln w="0"/>
              <a:solidFill>
                <a:srgbClr val="002060"/>
              </a:solidFill>
              <a:effectLst>
                <a:outerShdw blurRad="38100" dist="19050" dir="2700000" algn="tl" rotWithShape="0">
                  <a:schemeClr val="dk1">
                    <a:alpha val="40000"/>
                  </a:schemeClr>
                </a:outerShdw>
              </a:effectLst>
            </a:endParaRPr>
          </a:p>
        </p:txBody>
      </p:sp>
      <p:sp>
        <p:nvSpPr>
          <p:cNvPr id="10" name="Content Placeholder 2"/>
          <p:cNvSpPr txBox="1">
            <a:spLocks/>
          </p:cNvSpPr>
          <p:nvPr/>
        </p:nvSpPr>
        <p:spPr>
          <a:xfrm>
            <a:off x="3314864" y="3393581"/>
            <a:ext cx="3284113" cy="3090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Grounds Keeper</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3" name="Content Placeholder 2"/>
          <p:cNvSpPr txBox="1">
            <a:spLocks/>
          </p:cNvSpPr>
          <p:nvPr/>
        </p:nvSpPr>
        <p:spPr>
          <a:xfrm>
            <a:off x="5816709" y="1742944"/>
            <a:ext cx="2408598" cy="30909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9600" b="1" dirty="0" smtClean="0"/>
              <a:t>Dugouts</a:t>
            </a:r>
          </a:p>
          <a:p>
            <a:pPr marL="566928" lvl="3" indent="0">
              <a:spcBef>
                <a:spcPts val="200"/>
              </a:spcBef>
              <a:spcAft>
                <a:spcPts val="400"/>
              </a:spcAft>
              <a:buClr>
                <a:srgbClr val="53B1EB"/>
              </a:buClr>
              <a:buFont typeface="Arial" panose="020B0604020202020204" pitchFamily="34" charset="0"/>
              <a:buNone/>
            </a:pPr>
            <a:endParaRPr lang="en-US" sz="3000" dirty="0" smtClean="0"/>
          </a:p>
          <a:p>
            <a:endParaRPr lang="en-US" dirty="0"/>
          </a:p>
        </p:txBody>
      </p:sp>
      <p:sp>
        <p:nvSpPr>
          <p:cNvPr id="14" name="Content Placeholder 2"/>
          <p:cNvSpPr txBox="1">
            <a:spLocks/>
          </p:cNvSpPr>
          <p:nvPr/>
        </p:nvSpPr>
        <p:spPr>
          <a:xfrm>
            <a:off x="4194921" y="2353076"/>
            <a:ext cx="2457966" cy="7512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Signs</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5" name="Content Placeholder 2"/>
          <p:cNvSpPr txBox="1">
            <a:spLocks/>
          </p:cNvSpPr>
          <p:nvPr/>
        </p:nvSpPr>
        <p:spPr>
          <a:xfrm>
            <a:off x="4101797" y="4389548"/>
            <a:ext cx="3554569" cy="46364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Summer Camps</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6" name="Content Placeholder 2"/>
          <p:cNvSpPr txBox="1">
            <a:spLocks/>
          </p:cNvSpPr>
          <p:nvPr/>
        </p:nvSpPr>
        <p:spPr>
          <a:xfrm>
            <a:off x="957206" y="4050407"/>
            <a:ext cx="3530958" cy="7512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Feeder Programs</a:t>
            </a:r>
          </a:p>
        </p:txBody>
      </p:sp>
      <p:sp>
        <p:nvSpPr>
          <p:cNvPr id="17" name="Content Placeholder 2"/>
          <p:cNvSpPr txBox="1">
            <a:spLocks/>
          </p:cNvSpPr>
          <p:nvPr/>
        </p:nvSpPr>
        <p:spPr>
          <a:xfrm>
            <a:off x="7179846" y="3389290"/>
            <a:ext cx="3208987" cy="616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err="1" smtClean="0"/>
              <a:t>Kavookjian</a:t>
            </a:r>
            <a:r>
              <a:rPr lang="en-US" sz="2400" b="1" dirty="0" smtClean="0"/>
              <a:t> Field</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18" name="Content Placeholder 2"/>
          <p:cNvSpPr txBox="1">
            <a:spLocks/>
          </p:cNvSpPr>
          <p:nvPr/>
        </p:nvSpPr>
        <p:spPr>
          <a:xfrm>
            <a:off x="6327695" y="2640703"/>
            <a:ext cx="2590799" cy="4636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Special Events</a:t>
            </a:r>
          </a:p>
          <a:p>
            <a:pPr marL="566928" lvl="3" indent="0">
              <a:spcBef>
                <a:spcPts val="200"/>
              </a:spcBef>
              <a:spcAft>
                <a:spcPts val="400"/>
              </a:spcAft>
              <a:buClr>
                <a:srgbClr val="53B1EB"/>
              </a:buClr>
              <a:buFont typeface="Arial" panose="020B0604020202020204" pitchFamily="34" charset="0"/>
              <a:buNone/>
            </a:pPr>
            <a:endParaRPr lang="en-US" sz="2400" dirty="0" smtClean="0"/>
          </a:p>
          <a:p>
            <a:pPr marL="0" indent="0">
              <a:buNone/>
            </a:pPr>
            <a:endParaRPr lang="en-US" sz="2400" dirty="0"/>
          </a:p>
        </p:txBody>
      </p:sp>
      <p:sp>
        <p:nvSpPr>
          <p:cNvPr id="20" name="Content Placeholder 2"/>
          <p:cNvSpPr txBox="1">
            <a:spLocks/>
          </p:cNvSpPr>
          <p:nvPr/>
        </p:nvSpPr>
        <p:spPr>
          <a:xfrm>
            <a:off x="6281546" y="5378004"/>
            <a:ext cx="3301283" cy="298360"/>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None/>
            </a:pPr>
            <a:r>
              <a:rPr lang="en-US" sz="9600" b="1" dirty="0" smtClean="0"/>
              <a:t>Weight Room</a:t>
            </a:r>
            <a:endParaRPr lang="en-US" sz="9600" b="1" dirty="0"/>
          </a:p>
          <a:p>
            <a:pPr marL="566928" lvl="3" indent="0">
              <a:spcBef>
                <a:spcPts val="200"/>
              </a:spcBef>
              <a:spcAft>
                <a:spcPts val="400"/>
              </a:spcAft>
              <a:buClr>
                <a:srgbClr val="53B1EB"/>
              </a:buClr>
              <a:buFont typeface="Arial" panose="020B0604020202020204" pitchFamily="34" charset="0"/>
              <a:buNone/>
            </a:pPr>
            <a:endParaRPr lang="en-US" sz="3000" dirty="0" smtClean="0"/>
          </a:p>
          <a:p>
            <a:endParaRPr lang="en-US" dirty="0"/>
          </a:p>
        </p:txBody>
      </p:sp>
      <p:sp>
        <p:nvSpPr>
          <p:cNvPr id="21" name="Content Placeholder 2"/>
          <p:cNvSpPr txBox="1">
            <a:spLocks/>
          </p:cNvSpPr>
          <p:nvPr/>
        </p:nvSpPr>
        <p:spPr>
          <a:xfrm>
            <a:off x="570839" y="2852129"/>
            <a:ext cx="3530958" cy="8489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Spectator Experience</a:t>
            </a:r>
          </a:p>
          <a:p>
            <a:endParaRPr lang="en-US" sz="2400" dirty="0"/>
          </a:p>
        </p:txBody>
      </p:sp>
      <p:sp>
        <p:nvSpPr>
          <p:cNvPr id="22" name="Content Placeholder 2"/>
          <p:cNvSpPr txBox="1">
            <a:spLocks/>
          </p:cNvSpPr>
          <p:nvPr/>
        </p:nvSpPr>
        <p:spPr>
          <a:xfrm>
            <a:off x="411876" y="5002370"/>
            <a:ext cx="2457966" cy="7512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E-Gaming</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23" name="Content Placeholder 2"/>
          <p:cNvSpPr txBox="1">
            <a:spLocks/>
          </p:cNvSpPr>
          <p:nvPr/>
        </p:nvSpPr>
        <p:spPr>
          <a:xfrm>
            <a:off x="3314864" y="5151551"/>
            <a:ext cx="2966682" cy="7512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Field Condition</a:t>
            </a:r>
          </a:p>
          <a:p>
            <a:pPr marL="566928" lvl="3" indent="0">
              <a:spcBef>
                <a:spcPts val="200"/>
              </a:spcBef>
              <a:spcAft>
                <a:spcPts val="400"/>
              </a:spcAft>
              <a:buClr>
                <a:srgbClr val="53B1EB"/>
              </a:buClr>
              <a:buFont typeface="Arial" panose="020B0604020202020204" pitchFamily="34" charset="0"/>
              <a:buNone/>
            </a:pPr>
            <a:endParaRPr lang="en-US" sz="2400" b="1" dirty="0" smtClean="0"/>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24" name="Content Placeholder 2"/>
          <p:cNvSpPr txBox="1">
            <a:spLocks/>
          </p:cNvSpPr>
          <p:nvPr/>
        </p:nvSpPr>
        <p:spPr>
          <a:xfrm>
            <a:off x="7404854" y="4313348"/>
            <a:ext cx="3208987" cy="616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Trainer</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25" name="Content Placeholder 2"/>
          <p:cNvSpPr txBox="1">
            <a:spLocks/>
          </p:cNvSpPr>
          <p:nvPr/>
        </p:nvSpPr>
        <p:spPr>
          <a:xfrm>
            <a:off x="8475898" y="1926347"/>
            <a:ext cx="3208987" cy="616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66928" lvl="3" indent="0">
              <a:spcBef>
                <a:spcPts val="200"/>
              </a:spcBef>
              <a:spcAft>
                <a:spcPts val="400"/>
              </a:spcAft>
              <a:buClr>
                <a:srgbClr val="53B1EB"/>
              </a:buClr>
              <a:buFont typeface="Arial" panose="020B0604020202020204" pitchFamily="34" charset="0"/>
              <a:buNone/>
            </a:pPr>
            <a:r>
              <a:rPr lang="en-US" sz="2400" b="1" dirty="0" smtClean="0"/>
              <a:t>Program Offerings</a:t>
            </a:r>
          </a:p>
          <a:p>
            <a:pPr marL="566928" lvl="3" indent="0">
              <a:spcBef>
                <a:spcPts val="200"/>
              </a:spcBef>
              <a:spcAft>
                <a:spcPts val="400"/>
              </a:spcAft>
              <a:buClr>
                <a:srgbClr val="53B1EB"/>
              </a:buClr>
              <a:buFont typeface="Arial" panose="020B0604020202020204" pitchFamily="34" charset="0"/>
              <a:buNone/>
            </a:pPr>
            <a:endParaRPr lang="en-US" sz="2400" dirty="0" smtClean="0"/>
          </a:p>
          <a:p>
            <a:endParaRPr lang="en-US" sz="2400" dirty="0"/>
          </a:p>
        </p:txBody>
      </p:sp>
      <p:sp>
        <p:nvSpPr>
          <p:cNvPr id="5" name="Rectangle 4"/>
          <p:cNvSpPr/>
          <p:nvPr/>
        </p:nvSpPr>
        <p:spPr>
          <a:xfrm>
            <a:off x="8475898" y="4966137"/>
            <a:ext cx="3182538" cy="461665"/>
          </a:xfrm>
          <a:prstGeom prst="rect">
            <a:avLst/>
          </a:prstGeom>
        </p:spPr>
        <p:txBody>
          <a:bodyPr wrap="none">
            <a:spAutoFit/>
          </a:bodyPr>
          <a:lstStyle/>
          <a:p>
            <a:pPr marL="566928" lvl="3" indent="0">
              <a:spcBef>
                <a:spcPts val="200"/>
              </a:spcBef>
              <a:spcAft>
                <a:spcPts val="400"/>
              </a:spcAft>
              <a:buClr>
                <a:srgbClr val="53B1EB"/>
              </a:buClr>
              <a:buFont typeface="Arial" panose="020B0604020202020204" pitchFamily="34" charset="0"/>
              <a:buNone/>
            </a:pPr>
            <a:r>
              <a:rPr lang="en-US" sz="2400" b="1" dirty="0" smtClean="0"/>
              <a:t>Early Development</a:t>
            </a:r>
            <a:endParaRPr lang="en-US" sz="2400" b="1" dirty="0"/>
          </a:p>
        </p:txBody>
      </p:sp>
      <p:sp>
        <p:nvSpPr>
          <p:cNvPr id="6" name="Rectangle 5"/>
          <p:cNvSpPr/>
          <p:nvPr/>
        </p:nvSpPr>
        <p:spPr>
          <a:xfrm>
            <a:off x="957206" y="5837127"/>
            <a:ext cx="2149306" cy="461665"/>
          </a:xfrm>
          <a:prstGeom prst="rect">
            <a:avLst/>
          </a:prstGeom>
        </p:spPr>
        <p:txBody>
          <a:bodyPr wrap="none">
            <a:spAutoFit/>
          </a:bodyPr>
          <a:lstStyle/>
          <a:p>
            <a:pPr marL="566928" lvl="3" indent="0">
              <a:spcBef>
                <a:spcPts val="200"/>
              </a:spcBef>
              <a:spcAft>
                <a:spcPts val="400"/>
              </a:spcAft>
              <a:buClr>
                <a:srgbClr val="53B1EB"/>
              </a:buClr>
              <a:buFont typeface="Arial" panose="020B0604020202020204" pitchFamily="34" charset="0"/>
              <a:buNone/>
            </a:pPr>
            <a:r>
              <a:rPr lang="en-US" sz="2400" b="1" dirty="0" smtClean="0"/>
              <a:t>Equipment</a:t>
            </a:r>
            <a:endParaRPr lang="en-US" sz="2400" b="1" dirty="0"/>
          </a:p>
        </p:txBody>
      </p:sp>
      <p:sp>
        <p:nvSpPr>
          <p:cNvPr id="26" name="Rectangle 25"/>
          <p:cNvSpPr/>
          <p:nvPr/>
        </p:nvSpPr>
        <p:spPr>
          <a:xfrm>
            <a:off x="9411099" y="3927883"/>
            <a:ext cx="1938800" cy="461665"/>
          </a:xfrm>
          <a:prstGeom prst="rect">
            <a:avLst/>
          </a:prstGeom>
        </p:spPr>
        <p:txBody>
          <a:bodyPr wrap="none">
            <a:spAutoFit/>
          </a:bodyPr>
          <a:lstStyle/>
          <a:p>
            <a:pPr marL="566928" lvl="3" indent="0">
              <a:spcBef>
                <a:spcPts val="200"/>
              </a:spcBef>
              <a:spcAft>
                <a:spcPts val="400"/>
              </a:spcAft>
              <a:buClr>
                <a:srgbClr val="53B1EB"/>
              </a:buClr>
              <a:buFont typeface="Arial" panose="020B0604020202020204" pitchFamily="34" charset="0"/>
              <a:buNone/>
            </a:pPr>
            <a:r>
              <a:rPr lang="en-US" sz="2400" b="1" dirty="0" smtClean="0"/>
              <a:t>Uniforms</a:t>
            </a:r>
            <a:endParaRPr lang="en-US" sz="2400" b="1" dirty="0"/>
          </a:p>
        </p:txBody>
      </p:sp>
      <p:sp>
        <p:nvSpPr>
          <p:cNvPr id="27" name="Rectangle 26"/>
          <p:cNvSpPr/>
          <p:nvPr/>
        </p:nvSpPr>
        <p:spPr>
          <a:xfrm>
            <a:off x="8475898" y="5787834"/>
            <a:ext cx="2788776" cy="461665"/>
          </a:xfrm>
          <a:prstGeom prst="rect">
            <a:avLst/>
          </a:prstGeom>
        </p:spPr>
        <p:txBody>
          <a:bodyPr wrap="square">
            <a:spAutoFit/>
          </a:bodyPr>
          <a:lstStyle/>
          <a:p>
            <a:r>
              <a:rPr lang="en-US" sz="2400" b="1" dirty="0" smtClean="0"/>
              <a:t>Intra Mural</a:t>
            </a:r>
            <a:endParaRPr lang="en-US" sz="2400" dirty="0"/>
          </a:p>
        </p:txBody>
      </p:sp>
    </p:spTree>
    <p:extLst>
      <p:ext uri="{BB962C8B-B14F-4D97-AF65-F5344CB8AC3E}">
        <p14:creationId xmlns:p14="http://schemas.microsoft.com/office/powerpoint/2010/main" val="1516800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Admiral Powerpoint HHRS-bottom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dmiral Powerpoint with HHRS Template" id="{A16AB0BA-A02B-48E4-B10B-AB37A42E9DD1}" vid="{1B65732F-E90C-44D6-82B9-0F5BB6F1C7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Admiral Powerpoint HHRS-bottom Template</Template>
  <TotalTime>2006</TotalTime>
  <Words>1261</Words>
  <Application>Microsoft Office PowerPoint</Application>
  <PresentationFormat>Custom</PresentationFormat>
  <Paragraphs>233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Admiral Powerpoint HHRS-bottom Template</vt:lpstr>
      <vt:lpstr>HHRS Athletic Task Force</vt:lpstr>
      <vt:lpstr>Committee Members</vt:lpstr>
      <vt:lpstr>Committee Members</vt:lpstr>
      <vt:lpstr>The Admiral Athletic Program Mission &amp; Vision</vt:lpstr>
      <vt:lpstr>Our Mission…..</vt:lpstr>
      <vt:lpstr>What is our goal?</vt:lpstr>
      <vt:lpstr>Where did we start….</vt:lpstr>
      <vt:lpstr>So many good ideas</vt:lpstr>
      <vt:lpstr>So many good ideas</vt:lpstr>
      <vt:lpstr>So many good ideas</vt:lpstr>
      <vt:lpstr>Focus areas stood out</vt:lpstr>
      <vt:lpstr>Key Focus Areas</vt:lpstr>
      <vt:lpstr>Multi-Purpose Training Room</vt:lpstr>
      <vt:lpstr>Full Time Trainer</vt:lpstr>
      <vt:lpstr>Grounds Keeper</vt:lpstr>
      <vt:lpstr>Facilities Improvement Plan</vt:lpstr>
      <vt:lpstr>Kavookjian Field</vt:lpstr>
      <vt:lpstr>Annual State of the Program Report</vt:lpstr>
      <vt:lpstr>Alternative Activity Program</vt:lpstr>
      <vt:lpstr>Signage</vt:lpstr>
      <vt:lpstr>Reccommendations</vt:lpstr>
      <vt:lpstr>PowerPoint Presentation</vt:lpstr>
    </vt:vector>
  </TitlesOfParts>
  <Company>MetLife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HHRS Athletic Task Force</dc:title>
  <dc:creator>Mullan, Betsy</dc:creator>
  <cp:lastModifiedBy>Mullan</cp:lastModifiedBy>
  <cp:revision>92</cp:revision>
  <cp:lastPrinted>2017-01-18T05:49:21Z</cp:lastPrinted>
  <dcterms:created xsi:type="dcterms:W3CDTF">2017-01-17T14:21:07Z</dcterms:created>
  <dcterms:modified xsi:type="dcterms:W3CDTF">2019-06-12T08:20:47Z</dcterms:modified>
</cp:coreProperties>
</file>